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5D4E3-204D-4270-A147-E26D0812246D}" type="datetimeFigureOut">
              <a:rPr lang="fr-FR" smtClean="0"/>
              <a:t>23/06/2023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DF220-939C-4EB9-AC38-FCFAF3998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643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43AF4-D023-45D9-8677-A9EFB81C1AF1}" type="datetime1">
              <a:rPr lang="fr-FR" smtClean="0"/>
              <a:t>23/06/2023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    Raphael MESSAD      Esteban PEYRINAUD        Marvin STIEBITZ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7D9B-B81C-4B43-9E44-BB83662BB0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102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385E2-87B3-47F7-8A73-FCE880C43E9A}" type="datetime1">
              <a:rPr lang="fr-FR" smtClean="0"/>
              <a:t>23/06/2023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    Raphael MESSAD      Esteban PEYRINAUD        Marvin STIEBITZ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7D9B-B81C-4B43-9E44-BB83662BB0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87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981EB-B9F9-4BD6-B98E-49CF3BAF18F2}" type="datetime1">
              <a:rPr lang="fr-FR" smtClean="0"/>
              <a:t>23/06/2023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    Raphael MESSAD      Esteban PEYRINAUD        Marvin STIEBITZ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7D9B-B81C-4B43-9E44-BB83662BB0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611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7935-98BA-45D3-94EB-C4DD2AE2A7E2}" type="datetime1">
              <a:rPr lang="fr-FR" smtClean="0"/>
              <a:t>23/06/2023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    Raphael MESSAD      Esteban PEYRINAUD        Marvin STIEBITZ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7D9B-B81C-4B43-9E44-BB83662BB079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957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7702F-DE8D-47FE-BDD1-E7878A68FCE7}" type="datetime1">
              <a:rPr lang="fr-FR" smtClean="0"/>
              <a:t>23/06/2023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    Raphael MESSAD      Esteban PEYRINAUD        Marvin STIEBITZ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7D9B-B81C-4B43-9E44-BB83662BB0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197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C2CBF-D356-4EA2-8D88-DE7E1FF70B0E}" type="datetime1">
              <a:rPr lang="fr-FR" smtClean="0"/>
              <a:t>23/06/2023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    Raphael MESSAD      Esteban PEYRINAUD        Marvin STIEBITZ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7D9B-B81C-4B43-9E44-BB83662BB0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794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A5EA-963E-48F3-8D2B-743947D17488}" type="datetime1">
              <a:rPr lang="fr-FR" smtClean="0"/>
              <a:t>23/06/2023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    Raphael MESSAD      Esteban PEYRINAUD        Marvin STIEBITZ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7D9B-B81C-4B43-9E44-BB83662BB0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317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838B-ADB0-4610-944F-7EF98B030FCE}" type="datetime1">
              <a:rPr lang="fr-FR" smtClean="0"/>
              <a:t>23/06/2023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    Raphael MESSAD      Esteban PEYRINAUD        Marvin STIEBITZ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7D9B-B81C-4B43-9E44-BB83662BB0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887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32EC2-3F70-4AB8-8453-2F5BD704F973}" type="datetime1">
              <a:rPr lang="fr-FR" smtClean="0"/>
              <a:t>23/06/2023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    Raphael MESSAD      Esteban PEYRINAUD        Marvin STIEBITZ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7D9B-B81C-4B43-9E44-BB83662BB0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6014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1EE0-633A-4E5C-AF6E-4102BBA309D3}" type="datetime1">
              <a:rPr lang="fr-FR" smtClean="0"/>
              <a:t>23/06/2023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    Raphael MESSAD      Esteban PEYRINAUD        Marvin STIEBITZ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7D9B-B81C-4B43-9E44-BB83662BB0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00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93990-AB1E-4F1E-A028-67E2260C731F}" type="datetime1">
              <a:rPr lang="fr-FR" smtClean="0"/>
              <a:t>23/06/2023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    Raphael MESSAD      Esteban PEYRINAUD        Marvin STIEBITZ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7D9B-B81C-4B43-9E44-BB83662BB0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099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DB52F-6DC9-4E82-BC22-F2D41976D657}" type="datetime1">
              <a:rPr lang="fr-FR" smtClean="0"/>
              <a:t>23/06/2023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    Raphael MESSAD      Esteban PEYRINAUD        Marvin STIEBITZ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7D9B-B81C-4B43-9E44-BB83662BB0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34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171-A6C1-43B9-A8C0-F5B79E1A1667}" type="datetime1">
              <a:rPr lang="fr-FR" smtClean="0"/>
              <a:t>23/06/2023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    Raphael MESSAD      Esteban PEYRINAUD        Marvin STIEBITZ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7D9B-B81C-4B43-9E44-BB83662BB0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7B869-0894-4F1A-BE45-8DC656367EF5}" type="datetime1">
              <a:rPr lang="fr-FR" smtClean="0"/>
              <a:t>23/06/2023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    Raphael MESSAD      Esteban PEYRINAUD        Marvin STIEBITZ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7D9B-B81C-4B43-9E44-BB83662BB0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254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896D5-0F2A-4EB2-AAB4-16AED9EC28D4}" type="datetime1">
              <a:rPr lang="fr-FR" smtClean="0"/>
              <a:t>23/06/2023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    Raphael MESSAD      Esteban PEYRINAUD        Marvin STIEBITZ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7D9B-B81C-4B43-9E44-BB83662BB0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38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C3C07-E2A4-4AF3-AF37-1E7D0205A663}" type="datetime1">
              <a:rPr lang="fr-FR" smtClean="0"/>
              <a:t>23/06/2023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    Raphael MESSAD      Esteban PEYRINAUD        Marvin STIEBITZ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7D9B-B81C-4B43-9E44-BB83662BB0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211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D19E-DBA2-4079-8433-E27BF3B61C4C}" type="datetime1">
              <a:rPr lang="fr-FR" smtClean="0"/>
              <a:t>23/06/2023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    Raphael MESSAD      Esteban PEYRINAUD        Marvin STIEBITZ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7D9B-B81C-4B43-9E44-BB83662BB0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402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D2DFC99-670E-4F54-9DC9-0B92EE3BF851}" type="datetime1">
              <a:rPr lang="fr-FR" smtClean="0"/>
              <a:t>23/06/2023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fr-FR"/>
              <a:t>    Raphael MESSAD      Esteban PEYRINAUD        Marvin STIEBITZ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B4A7D9B-B81C-4B43-9E44-BB83662BB0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39032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F7D603D-55E5-475A-8CCD-D687D00E73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6" r="2466"/>
          <a:stretch/>
        </p:blipFill>
        <p:spPr>
          <a:xfrm>
            <a:off x="10227637" y="575102"/>
            <a:ext cx="1734609" cy="80160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941F58A-F33C-47B8-82EE-DFCDCEBA5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12"/>
          <a:stretch/>
        </p:blipFill>
        <p:spPr>
          <a:xfrm>
            <a:off x="10227638" y="80011"/>
            <a:ext cx="1809910" cy="836400"/>
          </a:xfrm>
          <a:prstGeom prst="rect">
            <a:avLst/>
          </a:prstGeom>
        </p:spPr>
      </p:pic>
      <p:sp>
        <p:nvSpPr>
          <p:cNvPr id="7" name="Espace réservé du pied de page 7">
            <a:extLst>
              <a:ext uri="{FF2B5EF4-FFF2-40B4-BE49-F238E27FC236}">
                <a16:creationId xmlns:a16="http://schemas.microsoft.com/office/drawing/2014/main" id="{4341DA86-53BA-42E0-BE2F-A87C56AB7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056398"/>
            <a:ext cx="4833257" cy="801602"/>
          </a:xfrm>
        </p:spPr>
        <p:txBody>
          <a:bodyPr/>
          <a:lstStyle/>
          <a:p>
            <a:r>
              <a:rPr lang="fr-FR" sz="1600" dirty="0"/>
              <a:t>    Raphael MESSAD </a:t>
            </a:r>
          </a:p>
          <a:p>
            <a:r>
              <a:rPr lang="fr-FR" sz="1600" dirty="0"/>
              <a:t>    Esteban PEYRINAUD			</a:t>
            </a:r>
          </a:p>
          <a:p>
            <a:r>
              <a:rPr lang="fr-FR" sz="1600" dirty="0"/>
              <a:t>    Marvin STIEBITZ</a:t>
            </a:r>
          </a:p>
          <a:p>
            <a:r>
              <a:rPr lang="fr-FR" sz="1600" dirty="0"/>
              <a:t>					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C33306-759A-4FF6-9D63-3CC18731B4EB}"/>
              </a:ext>
            </a:extLst>
          </p:cNvPr>
          <p:cNvSpPr/>
          <p:nvPr/>
        </p:nvSpPr>
        <p:spPr>
          <a:xfrm>
            <a:off x="2154118" y="582392"/>
            <a:ext cx="78837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7200" dirty="0"/>
              <a:t>Visualiseur Musical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5CD8BC-EC3B-4489-97C6-A5C2F9EB5FC8}"/>
              </a:ext>
            </a:extLst>
          </p:cNvPr>
          <p:cNvSpPr txBox="1"/>
          <p:nvPr/>
        </p:nvSpPr>
        <p:spPr>
          <a:xfrm>
            <a:off x="5413760" y="6137607"/>
            <a:ext cx="1364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LP MECSE</a:t>
            </a:r>
          </a:p>
          <a:p>
            <a:r>
              <a:rPr lang="fr-FR" dirty="0"/>
              <a:t>23/06/2023</a:t>
            </a:r>
          </a:p>
          <a:p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01A5047-0E2F-498C-9C20-EC29DAE3B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" y="145230"/>
            <a:ext cx="1287464" cy="1168171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0A757050-4EA3-41A6-9034-F1FFDE2C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475" y="6234147"/>
            <a:ext cx="753545" cy="365125"/>
          </a:xfrm>
        </p:spPr>
        <p:txBody>
          <a:bodyPr/>
          <a:lstStyle/>
          <a:p>
            <a:fld id="{6B4A7D9B-B81C-4B43-9E44-BB83662BB079}" type="slidenum">
              <a:rPr lang="fr-FR" sz="2000" smtClean="0"/>
              <a:t>1</a:t>
            </a:fld>
            <a:endParaRPr lang="fr-FR" sz="20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12CD356-8564-46B9-8AD0-4C28CDD49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729" y="2157295"/>
            <a:ext cx="7096537" cy="3443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93908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7">
            <a:extLst>
              <a:ext uri="{FF2B5EF4-FFF2-40B4-BE49-F238E27FC236}">
                <a16:creationId xmlns:a16="http://schemas.microsoft.com/office/drawing/2014/main" id="{4341DA86-53BA-42E0-BE2F-A87C56AB7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056398"/>
            <a:ext cx="4833257" cy="801602"/>
          </a:xfrm>
        </p:spPr>
        <p:txBody>
          <a:bodyPr/>
          <a:lstStyle/>
          <a:p>
            <a:r>
              <a:rPr lang="fr-FR" sz="1600" dirty="0"/>
              <a:t>    Raphael MESSAD </a:t>
            </a:r>
          </a:p>
          <a:p>
            <a:r>
              <a:rPr lang="fr-FR" sz="1600" dirty="0"/>
              <a:t>    Esteban PEYRINAUD			</a:t>
            </a:r>
          </a:p>
          <a:p>
            <a:r>
              <a:rPr lang="fr-FR" sz="1600" dirty="0"/>
              <a:t>    Marvin STIEBITZ								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0A757050-4EA3-41A6-9034-F1FFDE2C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475" y="6234147"/>
            <a:ext cx="753545" cy="365125"/>
          </a:xfrm>
        </p:spPr>
        <p:txBody>
          <a:bodyPr/>
          <a:lstStyle/>
          <a:p>
            <a:fld id="{6B4A7D9B-B81C-4B43-9E44-BB83662BB079}" type="slidenum">
              <a:rPr lang="fr-FR" sz="2000" smtClean="0"/>
              <a:t>10</a:t>
            </a:fld>
            <a:endParaRPr lang="fr-FR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51466D4-075A-4F4D-9840-0DDF11BC63AF}"/>
              </a:ext>
            </a:extLst>
          </p:cNvPr>
          <p:cNvSpPr txBox="1"/>
          <p:nvPr/>
        </p:nvSpPr>
        <p:spPr>
          <a:xfrm>
            <a:off x="-9331" y="0"/>
            <a:ext cx="1218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Traitement numérique de la musique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BCC122-A2DF-45A4-A6F5-94EBE1CB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35" y="702442"/>
            <a:ext cx="1993611" cy="19936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0B002CF-6D4A-4B37-BFEB-62A73C6E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281" y="1258518"/>
            <a:ext cx="657317" cy="20005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DEE495D-147F-46D6-A9A5-AAD35B48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280" y="1458571"/>
            <a:ext cx="657317" cy="2000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DEBE6C2-8EB2-436D-87FD-94328AEF8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600" y="1658624"/>
            <a:ext cx="657317" cy="2000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2B6219-E45C-447F-8768-B5E854503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280" y="1858677"/>
            <a:ext cx="657317" cy="2000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0B386D3-D58A-45CD-8B12-5E8CEAE30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02849" y="888290"/>
            <a:ext cx="2051676" cy="922793"/>
          </a:xfrm>
          <a:prstGeom prst="rect">
            <a:avLst/>
          </a:prstGeom>
        </p:spPr>
      </p:pic>
      <p:pic>
        <p:nvPicPr>
          <p:cNvPr id="2050" name="Picture 2" descr="https://cdn.discordapp.com/attachments/630846730102898712/1121543055846158427/SIX_9EEF9339-4A45-4108-BBE2-37039720EA05.png">
            <a:extLst>
              <a:ext uri="{FF2B5EF4-FFF2-40B4-BE49-F238E27FC236}">
                <a16:creationId xmlns:a16="http://schemas.microsoft.com/office/drawing/2014/main" id="{F7160FF4-2B73-4237-96BB-D5C48AF7F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12835" b="17945"/>
          <a:stretch/>
        </p:blipFill>
        <p:spPr bwMode="auto">
          <a:xfrm>
            <a:off x="3246062" y="468029"/>
            <a:ext cx="4541052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1376D37-AD93-4925-9520-4EEEE1C47D0F}"/>
              </a:ext>
            </a:extLst>
          </p:cNvPr>
          <p:cNvSpPr/>
          <p:nvPr/>
        </p:nvSpPr>
        <p:spPr>
          <a:xfrm>
            <a:off x="1968142" y="3154152"/>
            <a:ext cx="8229601" cy="2518860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</a:rPr>
              <a:t>Acquisition du signal sur 2000 échantillons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</a:rPr>
              <a:t>Réalisation de 5 filtres passe bande pour cibler les bandes de fréquences voulues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</a:rPr>
              <a:t>Comparaison de la valeur d’amplitude max pour déterminer la hauteur de la pile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</a:rPr>
              <a:t>Faire ce processus en boucle pendant la durée de la musique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2AC5C16-DBAA-4171-B8D3-C90D83AFCA1B}"/>
              </a:ext>
            </a:extLst>
          </p:cNvPr>
          <p:cNvSpPr txBox="1"/>
          <p:nvPr/>
        </p:nvSpPr>
        <p:spPr>
          <a:xfrm>
            <a:off x="4136361" y="3218555"/>
            <a:ext cx="391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Traitement numérique du signal audio</a:t>
            </a:r>
          </a:p>
        </p:txBody>
      </p:sp>
    </p:spTree>
    <p:extLst>
      <p:ext uri="{BB962C8B-B14F-4D97-AF65-F5344CB8AC3E}">
        <p14:creationId xmlns:p14="http://schemas.microsoft.com/office/powerpoint/2010/main" val="1449890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7">
            <a:extLst>
              <a:ext uri="{FF2B5EF4-FFF2-40B4-BE49-F238E27FC236}">
                <a16:creationId xmlns:a16="http://schemas.microsoft.com/office/drawing/2014/main" id="{4341DA86-53BA-42E0-BE2F-A87C56AB7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056398"/>
            <a:ext cx="4833257" cy="801602"/>
          </a:xfrm>
        </p:spPr>
        <p:txBody>
          <a:bodyPr/>
          <a:lstStyle/>
          <a:p>
            <a:r>
              <a:rPr lang="fr-FR" sz="1600" dirty="0"/>
              <a:t>    Raphael MESSAD </a:t>
            </a:r>
          </a:p>
          <a:p>
            <a:r>
              <a:rPr lang="fr-FR" sz="1600" dirty="0"/>
              <a:t>    Esteban PEYRINAUD			</a:t>
            </a:r>
          </a:p>
          <a:p>
            <a:r>
              <a:rPr lang="fr-FR" sz="1600" dirty="0"/>
              <a:t>    Marvin STIEBITZ								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0A757050-4EA3-41A6-9034-F1FFDE2C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475" y="6234147"/>
            <a:ext cx="753545" cy="365125"/>
          </a:xfrm>
        </p:spPr>
        <p:txBody>
          <a:bodyPr/>
          <a:lstStyle/>
          <a:p>
            <a:fld id="{6B4A7D9B-B81C-4B43-9E44-BB83662BB079}" type="slidenum">
              <a:rPr lang="fr-FR" sz="2000" smtClean="0"/>
              <a:t>11</a:t>
            </a:fld>
            <a:endParaRPr lang="fr-FR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51466D4-075A-4F4D-9840-0DDF11BC63AF}"/>
              </a:ext>
            </a:extLst>
          </p:cNvPr>
          <p:cNvSpPr txBox="1"/>
          <p:nvPr/>
        </p:nvSpPr>
        <p:spPr>
          <a:xfrm>
            <a:off x="-9331" y="0"/>
            <a:ext cx="1218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Conclusion du Projet</a:t>
            </a:r>
          </a:p>
        </p:txBody>
      </p:sp>
      <p:grpSp>
        <p:nvGrpSpPr>
          <p:cNvPr id="8" name="Google Shape;412;p8">
            <a:extLst>
              <a:ext uri="{FF2B5EF4-FFF2-40B4-BE49-F238E27FC236}">
                <a16:creationId xmlns:a16="http://schemas.microsoft.com/office/drawing/2014/main" id="{9454C8AC-1566-4B45-97D0-D13C684EE4C8}"/>
              </a:ext>
            </a:extLst>
          </p:cNvPr>
          <p:cNvGrpSpPr/>
          <p:nvPr/>
        </p:nvGrpSpPr>
        <p:grpSpPr>
          <a:xfrm>
            <a:off x="1808936" y="1888622"/>
            <a:ext cx="1079022" cy="369331"/>
            <a:chOff x="4316903" y="1563638"/>
            <a:chExt cx="940157" cy="204006"/>
          </a:xfrm>
        </p:grpSpPr>
        <p:sp>
          <p:nvSpPr>
            <p:cNvPr id="9" name="Google Shape;413;p8">
              <a:extLst>
                <a:ext uri="{FF2B5EF4-FFF2-40B4-BE49-F238E27FC236}">
                  <a16:creationId xmlns:a16="http://schemas.microsoft.com/office/drawing/2014/main" id="{A1A7B351-9052-4357-B0D3-55E3EDFBED2B}"/>
                </a:ext>
              </a:extLst>
            </p:cNvPr>
            <p:cNvSpPr/>
            <p:nvPr/>
          </p:nvSpPr>
          <p:spPr>
            <a:xfrm rot="10800000" flipH="1">
              <a:off x="4964316" y="1563638"/>
              <a:ext cx="292744" cy="204006"/>
            </a:xfrm>
            <a:prstGeom prst="chevron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" name="Google Shape;414;p8">
              <a:extLst>
                <a:ext uri="{FF2B5EF4-FFF2-40B4-BE49-F238E27FC236}">
                  <a16:creationId xmlns:a16="http://schemas.microsoft.com/office/drawing/2014/main" id="{3D206CCF-DCFD-4F0F-A008-D4EE15273D19}"/>
                </a:ext>
              </a:extLst>
            </p:cNvPr>
            <p:cNvSpPr/>
            <p:nvPr/>
          </p:nvSpPr>
          <p:spPr>
            <a:xfrm rot="10800000" flipH="1">
              <a:off x="4748511" y="1563638"/>
              <a:ext cx="292744" cy="204006"/>
            </a:xfrm>
            <a:prstGeom prst="chevron">
              <a:avLst>
                <a:gd name="adj" fmla="val 50000"/>
              </a:avLst>
            </a:prstGeom>
            <a:solidFill>
              <a:srgbClr val="5963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" name="Google Shape;415;p8">
              <a:extLst>
                <a:ext uri="{FF2B5EF4-FFF2-40B4-BE49-F238E27FC236}">
                  <a16:creationId xmlns:a16="http://schemas.microsoft.com/office/drawing/2014/main" id="{3044698C-1609-449A-958F-38B206469BD4}"/>
                </a:ext>
              </a:extLst>
            </p:cNvPr>
            <p:cNvSpPr/>
            <p:nvPr/>
          </p:nvSpPr>
          <p:spPr>
            <a:xfrm rot="10800000" flipH="1">
              <a:off x="4532707" y="1563638"/>
              <a:ext cx="292744" cy="204006"/>
            </a:xfrm>
            <a:prstGeom prst="chevron">
              <a:avLst>
                <a:gd name="adj" fmla="val 50000"/>
              </a:avLst>
            </a:prstGeom>
            <a:solidFill>
              <a:srgbClr val="909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" name="Google Shape;416;p8">
              <a:extLst>
                <a:ext uri="{FF2B5EF4-FFF2-40B4-BE49-F238E27FC236}">
                  <a16:creationId xmlns:a16="http://schemas.microsoft.com/office/drawing/2014/main" id="{5A1132D8-B34B-430D-9709-5FF34D55E4E0}"/>
                </a:ext>
              </a:extLst>
            </p:cNvPr>
            <p:cNvSpPr/>
            <p:nvPr/>
          </p:nvSpPr>
          <p:spPr>
            <a:xfrm rot="10800000" flipH="1">
              <a:off x="4316903" y="1563638"/>
              <a:ext cx="292744" cy="204006"/>
            </a:xfrm>
            <a:prstGeom prst="chevron">
              <a:avLst>
                <a:gd name="adj" fmla="val 50000"/>
              </a:avLst>
            </a:prstGeom>
            <a:solidFill>
              <a:srgbClr val="C7C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36D43D62-F6C3-4555-A674-4B419A51E6C3}"/>
              </a:ext>
            </a:extLst>
          </p:cNvPr>
          <p:cNvSpPr txBox="1"/>
          <p:nvPr/>
        </p:nvSpPr>
        <p:spPr>
          <a:xfrm>
            <a:off x="2887958" y="1842455"/>
            <a:ext cx="3909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Création du projet de A à Z</a:t>
            </a:r>
          </a:p>
        </p:txBody>
      </p:sp>
      <p:grpSp>
        <p:nvGrpSpPr>
          <p:cNvPr id="45" name="Google Shape;412;p8">
            <a:extLst>
              <a:ext uri="{FF2B5EF4-FFF2-40B4-BE49-F238E27FC236}">
                <a16:creationId xmlns:a16="http://schemas.microsoft.com/office/drawing/2014/main" id="{75D3F7F6-963F-4F30-8D3D-FAFC59F23D0A}"/>
              </a:ext>
            </a:extLst>
          </p:cNvPr>
          <p:cNvGrpSpPr/>
          <p:nvPr/>
        </p:nvGrpSpPr>
        <p:grpSpPr>
          <a:xfrm>
            <a:off x="1808936" y="2542903"/>
            <a:ext cx="1079022" cy="369331"/>
            <a:chOff x="4316903" y="1563638"/>
            <a:chExt cx="940157" cy="204006"/>
          </a:xfrm>
        </p:grpSpPr>
        <p:sp>
          <p:nvSpPr>
            <p:cNvPr id="46" name="Google Shape;413;p8">
              <a:extLst>
                <a:ext uri="{FF2B5EF4-FFF2-40B4-BE49-F238E27FC236}">
                  <a16:creationId xmlns:a16="http://schemas.microsoft.com/office/drawing/2014/main" id="{B04E4198-A64F-4D9B-B86B-4E7EF6183178}"/>
                </a:ext>
              </a:extLst>
            </p:cNvPr>
            <p:cNvSpPr/>
            <p:nvPr/>
          </p:nvSpPr>
          <p:spPr>
            <a:xfrm rot="10800000" flipH="1">
              <a:off x="4964316" y="1563638"/>
              <a:ext cx="292744" cy="204006"/>
            </a:xfrm>
            <a:prstGeom prst="chevron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" name="Google Shape;414;p8">
              <a:extLst>
                <a:ext uri="{FF2B5EF4-FFF2-40B4-BE49-F238E27FC236}">
                  <a16:creationId xmlns:a16="http://schemas.microsoft.com/office/drawing/2014/main" id="{2CAE2255-7111-4733-AB9F-9AF5C1F1C7AC}"/>
                </a:ext>
              </a:extLst>
            </p:cNvPr>
            <p:cNvSpPr/>
            <p:nvPr/>
          </p:nvSpPr>
          <p:spPr>
            <a:xfrm rot="10800000" flipH="1">
              <a:off x="4748511" y="1563638"/>
              <a:ext cx="292744" cy="204006"/>
            </a:xfrm>
            <a:prstGeom prst="chevron">
              <a:avLst>
                <a:gd name="adj" fmla="val 50000"/>
              </a:avLst>
            </a:prstGeom>
            <a:solidFill>
              <a:srgbClr val="5963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" name="Google Shape;415;p8">
              <a:extLst>
                <a:ext uri="{FF2B5EF4-FFF2-40B4-BE49-F238E27FC236}">
                  <a16:creationId xmlns:a16="http://schemas.microsoft.com/office/drawing/2014/main" id="{B38CE582-60D7-45ED-ABA3-73188B323907}"/>
                </a:ext>
              </a:extLst>
            </p:cNvPr>
            <p:cNvSpPr/>
            <p:nvPr/>
          </p:nvSpPr>
          <p:spPr>
            <a:xfrm rot="10800000" flipH="1">
              <a:off x="4532707" y="1563638"/>
              <a:ext cx="292744" cy="204006"/>
            </a:xfrm>
            <a:prstGeom prst="chevron">
              <a:avLst>
                <a:gd name="adj" fmla="val 50000"/>
              </a:avLst>
            </a:prstGeom>
            <a:solidFill>
              <a:srgbClr val="909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" name="Google Shape;416;p8">
              <a:extLst>
                <a:ext uri="{FF2B5EF4-FFF2-40B4-BE49-F238E27FC236}">
                  <a16:creationId xmlns:a16="http://schemas.microsoft.com/office/drawing/2014/main" id="{30874C38-0EBA-4319-88ED-3FF0B8480412}"/>
                </a:ext>
              </a:extLst>
            </p:cNvPr>
            <p:cNvSpPr/>
            <p:nvPr/>
          </p:nvSpPr>
          <p:spPr>
            <a:xfrm rot="10800000" flipH="1">
              <a:off x="4316903" y="1563638"/>
              <a:ext cx="292744" cy="204006"/>
            </a:xfrm>
            <a:prstGeom prst="chevron">
              <a:avLst>
                <a:gd name="adj" fmla="val 50000"/>
              </a:avLst>
            </a:prstGeom>
            <a:solidFill>
              <a:srgbClr val="C7C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3C33C5DD-B41B-45BB-9F0B-FDDE900C3F15}"/>
              </a:ext>
            </a:extLst>
          </p:cNvPr>
          <p:cNvSpPr txBox="1"/>
          <p:nvPr/>
        </p:nvSpPr>
        <p:spPr>
          <a:xfrm>
            <a:off x="2887958" y="2496736"/>
            <a:ext cx="6770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Travail en équipe dans une dynamique d’entreprise</a:t>
            </a:r>
          </a:p>
        </p:txBody>
      </p:sp>
      <p:grpSp>
        <p:nvGrpSpPr>
          <p:cNvPr id="51" name="Google Shape;412;p8">
            <a:extLst>
              <a:ext uri="{FF2B5EF4-FFF2-40B4-BE49-F238E27FC236}">
                <a16:creationId xmlns:a16="http://schemas.microsoft.com/office/drawing/2014/main" id="{14494AAE-ED7C-4EC2-9296-5133C1B5AB5C}"/>
              </a:ext>
            </a:extLst>
          </p:cNvPr>
          <p:cNvGrpSpPr/>
          <p:nvPr/>
        </p:nvGrpSpPr>
        <p:grpSpPr>
          <a:xfrm>
            <a:off x="1808936" y="3197184"/>
            <a:ext cx="1079022" cy="369331"/>
            <a:chOff x="4316903" y="1563638"/>
            <a:chExt cx="940157" cy="204006"/>
          </a:xfrm>
        </p:grpSpPr>
        <p:sp>
          <p:nvSpPr>
            <p:cNvPr id="52" name="Google Shape;413;p8">
              <a:extLst>
                <a:ext uri="{FF2B5EF4-FFF2-40B4-BE49-F238E27FC236}">
                  <a16:creationId xmlns:a16="http://schemas.microsoft.com/office/drawing/2014/main" id="{9662C574-0A9E-431F-A6A0-714D5014BB6E}"/>
                </a:ext>
              </a:extLst>
            </p:cNvPr>
            <p:cNvSpPr/>
            <p:nvPr/>
          </p:nvSpPr>
          <p:spPr>
            <a:xfrm rot="10800000" flipH="1">
              <a:off x="4964316" y="1563638"/>
              <a:ext cx="292744" cy="204006"/>
            </a:xfrm>
            <a:prstGeom prst="chevron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" name="Google Shape;414;p8">
              <a:extLst>
                <a:ext uri="{FF2B5EF4-FFF2-40B4-BE49-F238E27FC236}">
                  <a16:creationId xmlns:a16="http://schemas.microsoft.com/office/drawing/2014/main" id="{6966D831-8091-4A4E-97E3-96CDAC5E3AE7}"/>
                </a:ext>
              </a:extLst>
            </p:cNvPr>
            <p:cNvSpPr/>
            <p:nvPr/>
          </p:nvSpPr>
          <p:spPr>
            <a:xfrm rot="10800000" flipH="1">
              <a:off x="4748511" y="1563638"/>
              <a:ext cx="292744" cy="204006"/>
            </a:xfrm>
            <a:prstGeom prst="chevron">
              <a:avLst>
                <a:gd name="adj" fmla="val 50000"/>
              </a:avLst>
            </a:prstGeom>
            <a:solidFill>
              <a:srgbClr val="5963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" name="Google Shape;415;p8">
              <a:extLst>
                <a:ext uri="{FF2B5EF4-FFF2-40B4-BE49-F238E27FC236}">
                  <a16:creationId xmlns:a16="http://schemas.microsoft.com/office/drawing/2014/main" id="{9FA15C79-39C9-4ED6-84AD-FD0E4DB95617}"/>
                </a:ext>
              </a:extLst>
            </p:cNvPr>
            <p:cNvSpPr/>
            <p:nvPr/>
          </p:nvSpPr>
          <p:spPr>
            <a:xfrm rot="10800000" flipH="1">
              <a:off x="4532707" y="1563638"/>
              <a:ext cx="292744" cy="204006"/>
            </a:xfrm>
            <a:prstGeom prst="chevron">
              <a:avLst>
                <a:gd name="adj" fmla="val 50000"/>
              </a:avLst>
            </a:prstGeom>
            <a:solidFill>
              <a:srgbClr val="909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" name="Google Shape;416;p8">
              <a:extLst>
                <a:ext uri="{FF2B5EF4-FFF2-40B4-BE49-F238E27FC236}">
                  <a16:creationId xmlns:a16="http://schemas.microsoft.com/office/drawing/2014/main" id="{C077B7C4-0411-4467-9397-A80DFB168637}"/>
                </a:ext>
              </a:extLst>
            </p:cNvPr>
            <p:cNvSpPr/>
            <p:nvPr/>
          </p:nvSpPr>
          <p:spPr>
            <a:xfrm rot="10800000" flipH="1">
              <a:off x="4316903" y="1563638"/>
              <a:ext cx="292744" cy="204006"/>
            </a:xfrm>
            <a:prstGeom prst="chevron">
              <a:avLst>
                <a:gd name="adj" fmla="val 50000"/>
              </a:avLst>
            </a:prstGeom>
            <a:solidFill>
              <a:srgbClr val="C7C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6" name="ZoneTexte 55">
            <a:extLst>
              <a:ext uri="{FF2B5EF4-FFF2-40B4-BE49-F238E27FC236}">
                <a16:creationId xmlns:a16="http://schemas.microsoft.com/office/drawing/2014/main" id="{AE27B321-0DEB-4032-87DB-8F3604DD3710}"/>
              </a:ext>
            </a:extLst>
          </p:cNvPr>
          <p:cNvSpPr txBox="1"/>
          <p:nvPr/>
        </p:nvSpPr>
        <p:spPr>
          <a:xfrm>
            <a:off x="2887957" y="3151017"/>
            <a:ext cx="521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Répartition équitable des tâches</a:t>
            </a:r>
          </a:p>
        </p:txBody>
      </p:sp>
      <p:grpSp>
        <p:nvGrpSpPr>
          <p:cNvPr id="57" name="Google Shape;412;p8">
            <a:extLst>
              <a:ext uri="{FF2B5EF4-FFF2-40B4-BE49-F238E27FC236}">
                <a16:creationId xmlns:a16="http://schemas.microsoft.com/office/drawing/2014/main" id="{E67885A1-7FBF-427D-9B0E-E89E670339B4}"/>
              </a:ext>
            </a:extLst>
          </p:cNvPr>
          <p:cNvGrpSpPr/>
          <p:nvPr/>
        </p:nvGrpSpPr>
        <p:grpSpPr>
          <a:xfrm>
            <a:off x="1804363" y="3845132"/>
            <a:ext cx="1079022" cy="369331"/>
            <a:chOff x="4316903" y="1563638"/>
            <a:chExt cx="940157" cy="204006"/>
          </a:xfrm>
        </p:grpSpPr>
        <p:sp>
          <p:nvSpPr>
            <p:cNvPr id="58" name="Google Shape;413;p8">
              <a:extLst>
                <a:ext uri="{FF2B5EF4-FFF2-40B4-BE49-F238E27FC236}">
                  <a16:creationId xmlns:a16="http://schemas.microsoft.com/office/drawing/2014/main" id="{6780DC44-F7A9-4EE9-BC5C-3ACE013845E8}"/>
                </a:ext>
              </a:extLst>
            </p:cNvPr>
            <p:cNvSpPr/>
            <p:nvPr/>
          </p:nvSpPr>
          <p:spPr>
            <a:xfrm rot="10800000" flipH="1">
              <a:off x="4964316" y="1563638"/>
              <a:ext cx="292744" cy="204006"/>
            </a:xfrm>
            <a:prstGeom prst="chevron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" name="Google Shape;414;p8">
              <a:extLst>
                <a:ext uri="{FF2B5EF4-FFF2-40B4-BE49-F238E27FC236}">
                  <a16:creationId xmlns:a16="http://schemas.microsoft.com/office/drawing/2014/main" id="{BB90C4B1-55E2-49BC-A13A-462276BB7FAD}"/>
                </a:ext>
              </a:extLst>
            </p:cNvPr>
            <p:cNvSpPr/>
            <p:nvPr/>
          </p:nvSpPr>
          <p:spPr>
            <a:xfrm rot="10800000" flipH="1">
              <a:off x="4748511" y="1563638"/>
              <a:ext cx="292744" cy="204006"/>
            </a:xfrm>
            <a:prstGeom prst="chevron">
              <a:avLst>
                <a:gd name="adj" fmla="val 50000"/>
              </a:avLst>
            </a:prstGeom>
            <a:solidFill>
              <a:srgbClr val="5963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0" name="Google Shape;415;p8">
              <a:extLst>
                <a:ext uri="{FF2B5EF4-FFF2-40B4-BE49-F238E27FC236}">
                  <a16:creationId xmlns:a16="http://schemas.microsoft.com/office/drawing/2014/main" id="{D1E5E81B-8C1B-49CC-883E-634E2FA258E0}"/>
                </a:ext>
              </a:extLst>
            </p:cNvPr>
            <p:cNvSpPr/>
            <p:nvPr/>
          </p:nvSpPr>
          <p:spPr>
            <a:xfrm rot="10800000" flipH="1">
              <a:off x="4532707" y="1563638"/>
              <a:ext cx="292744" cy="204006"/>
            </a:xfrm>
            <a:prstGeom prst="chevron">
              <a:avLst>
                <a:gd name="adj" fmla="val 50000"/>
              </a:avLst>
            </a:prstGeom>
            <a:solidFill>
              <a:srgbClr val="909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" name="Google Shape;416;p8">
              <a:extLst>
                <a:ext uri="{FF2B5EF4-FFF2-40B4-BE49-F238E27FC236}">
                  <a16:creationId xmlns:a16="http://schemas.microsoft.com/office/drawing/2014/main" id="{BC1DE052-AF07-48D9-A312-0FE626D6C094}"/>
                </a:ext>
              </a:extLst>
            </p:cNvPr>
            <p:cNvSpPr/>
            <p:nvPr/>
          </p:nvSpPr>
          <p:spPr>
            <a:xfrm rot="10800000" flipH="1">
              <a:off x="4316903" y="1563638"/>
              <a:ext cx="292744" cy="204006"/>
            </a:xfrm>
            <a:prstGeom prst="chevron">
              <a:avLst>
                <a:gd name="adj" fmla="val 50000"/>
              </a:avLst>
            </a:prstGeom>
            <a:solidFill>
              <a:srgbClr val="C7C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2" name="ZoneTexte 61">
            <a:extLst>
              <a:ext uri="{FF2B5EF4-FFF2-40B4-BE49-F238E27FC236}">
                <a16:creationId xmlns:a16="http://schemas.microsoft.com/office/drawing/2014/main" id="{1C90406A-C768-4929-95DF-C006F70C3D8D}"/>
              </a:ext>
            </a:extLst>
          </p:cNvPr>
          <p:cNvSpPr txBox="1"/>
          <p:nvPr/>
        </p:nvSpPr>
        <p:spPr>
          <a:xfrm>
            <a:off x="2883385" y="3798965"/>
            <a:ext cx="843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Mise en situation professionnalisante avec la gestion du temps </a:t>
            </a:r>
          </a:p>
        </p:txBody>
      </p:sp>
      <p:grpSp>
        <p:nvGrpSpPr>
          <p:cNvPr id="69" name="Google Shape;412;p8">
            <a:extLst>
              <a:ext uri="{FF2B5EF4-FFF2-40B4-BE49-F238E27FC236}">
                <a16:creationId xmlns:a16="http://schemas.microsoft.com/office/drawing/2014/main" id="{173021DE-8644-42E7-A681-5AAF1AE8A802}"/>
              </a:ext>
            </a:extLst>
          </p:cNvPr>
          <p:cNvGrpSpPr/>
          <p:nvPr/>
        </p:nvGrpSpPr>
        <p:grpSpPr>
          <a:xfrm>
            <a:off x="1804363" y="4499413"/>
            <a:ext cx="1079022" cy="369331"/>
            <a:chOff x="4316903" y="1563638"/>
            <a:chExt cx="940157" cy="204006"/>
          </a:xfrm>
        </p:grpSpPr>
        <p:sp>
          <p:nvSpPr>
            <p:cNvPr id="70" name="Google Shape;413;p8">
              <a:extLst>
                <a:ext uri="{FF2B5EF4-FFF2-40B4-BE49-F238E27FC236}">
                  <a16:creationId xmlns:a16="http://schemas.microsoft.com/office/drawing/2014/main" id="{8C34B7F0-81AB-41CA-85D8-C129F8564661}"/>
                </a:ext>
              </a:extLst>
            </p:cNvPr>
            <p:cNvSpPr/>
            <p:nvPr/>
          </p:nvSpPr>
          <p:spPr>
            <a:xfrm rot="10800000" flipH="1">
              <a:off x="4964316" y="1563638"/>
              <a:ext cx="292744" cy="204006"/>
            </a:xfrm>
            <a:prstGeom prst="chevron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1" name="Google Shape;414;p8">
              <a:extLst>
                <a:ext uri="{FF2B5EF4-FFF2-40B4-BE49-F238E27FC236}">
                  <a16:creationId xmlns:a16="http://schemas.microsoft.com/office/drawing/2014/main" id="{138F28E0-E754-4115-96E8-DCE3023F151B}"/>
                </a:ext>
              </a:extLst>
            </p:cNvPr>
            <p:cNvSpPr/>
            <p:nvPr/>
          </p:nvSpPr>
          <p:spPr>
            <a:xfrm rot="10800000" flipH="1">
              <a:off x="4748511" y="1563638"/>
              <a:ext cx="292744" cy="204006"/>
            </a:xfrm>
            <a:prstGeom prst="chevron">
              <a:avLst>
                <a:gd name="adj" fmla="val 50000"/>
              </a:avLst>
            </a:prstGeom>
            <a:solidFill>
              <a:srgbClr val="5963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2" name="Google Shape;415;p8">
              <a:extLst>
                <a:ext uri="{FF2B5EF4-FFF2-40B4-BE49-F238E27FC236}">
                  <a16:creationId xmlns:a16="http://schemas.microsoft.com/office/drawing/2014/main" id="{2B079146-6F7F-4C86-9838-AE75636E6E37}"/>
                </a:ext>
              </a:extLst>
            </p:cNvPr>
            <p:cNvSpPr/>
            <p:nvPr/>
          </p:nvSpPr>
          <p:spPr>
            <a:xfrm rot="10800000" flipH="1">
              <a:off x="4532707" y="1563638"/>
              <a:ext cx="292744" cy="204006"/>
            </a:xfrm>
            <a:prstGeom prst="chevron">
              <a:avLst>
                <a:gd name="adj" fmla="val 50000"/>
              </a:avLst>
            </a:prstGeom>
            <a:solidFill>
              <a:srgbClr val="909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3" name="Google Shape;416;p8">
              <a:extLst>
                <a:ext uri="{FF2B5EF4-FFF2-40B4-BE49-F238E27FC236}">
                  <a16:creationId xmlns:a16="http://schemas.microsoft.com/office/drawing/2014/main" id="{EF41B9EC-92BB-4E25-A774-1B8CF297FD46}"/>
                </a:ext>
              </a:extLst>
            </p:cNvPr>
            <p:cNvSpPr/>
            <p:nvPr/>
          </p:nvSpPr>
          <p:spPr>
            <a:xfrm rot="10800000" flipH="1">
              <a:off x="4316903" y="1563638"/>
              <a:ext cx="292744" cy="204006"/>
            </a:xfrm>
            <a:prstGeom prst="chevron">
              <a:avLst>
                <a:gd name="adj" fmla="val 50000"/>
              </a:avLst>
            </a:prstGeom>
            <a:solidFill>
              <a:srgbClr val="C7C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4" name="ZoneTexte 73">
            <a:extLst>
              <a:ext uri="{FF2B5EF4-FFF2-40B4-BE49-F238E27FC236}">
                <a16:creationId xmlns:a16="http://schemas.microsoft.com/office/drawing/2014/main" id="{CF47AD2D-D8B1-45F4-86EE-E9520A5AAE76}"/>
              </a:ext>
            </a:extLst>
          </p:cNvPr>
          <p:cNvSpPr txBox="1"/>
          <p:nvPr/>
        </p:nvSpPr>
        <p:spPr>
          <a:xfrm>
            <a:off x="2883384" y="4453246"/>
            <a:ext cx="7389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Progression simultanée du groupe grâce à l’entraide</a:t>
            </a:r>
          </a:p>
        </p:txBody>
      </p:sp>
    </p:spTree>
    <p:extLst>
      <p:ext uri="{BB962C8B-B14F-4D97-AF65-F5344CB8AC3E}">
        <p14:creationId xmlns:p14="http://schemas.microsoft.com/office/powerpoint/2010/main" val="1464918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7">
            <a:extLst>
              <a:ext uri="{FF2B5EF4-FFF2-40B4-BE49-F238E27FC236}">
                <a16:creationId xmlns:a16="http://schemas.microsoft.com/office/drawing/2014/main" id="{4341DA86-53BA-42E0-BE2F-A87C56AB7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056398"/>
            <a:ext cx="4833257" cy="801602"/>
          </a:xfrm>
        </p:spPr>
        <p:txBody>
          <a:bodyPr/>
          <a:lstStyle/>
          <a:p>
            <a:r>
              <a:rPr lang="fr-FR" sz="1600" dirty="0"/>
              <a:t>    Raphael MESSAD </a:t>
            </a:r>
          </a:p>
          <a:p>
            <a:r>
              <a:rPr lang="fr-FR" sz="1600" dirty="0"/>
              <a:t>    Esteban PEYRINAUD			</a:t>
            </a:r>
          </a:p>
          <a:p>
            <a:r>
              <a:rPr lang="fr-FR" sz="1600" dirty="0"/>
              <a:t>    Marvin STIEBITZ								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0A757050-4EA3-41A6-9034-F1FFDE2C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475" y="6234147"/>
            <a:ext cx="753545" cy="365125"/>
          </a:xfrm>
        </p:spPr>
        <p:txBody>
          <a:bodyPr/>
          <a:lstStyle/>
          <a:p>
            <a:fld id="{6B4A7D9B-B81C-4B43-9E44-BB83662BB079}" type="slidenum">
              <a:rPr lang="fr-FR" sz="2000" smtClean="0"/>
              <a:t>12</a:t>
            </a:fld>
            <a:endParaRPr lang="fr-FR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51466D4-075A-4F4D-9840-0DDF11BC63AF}"/>
              </a:ext>
            </a:extLst>
          </p:cNvPr>
          <p:cNvSpPr txBox="1"/>
          <p:nvPr/>
        </p:nvSpPr>
        <p:spPr>
          <a:xfrm>
            <a:off x="0" y="54432"/>
            <a:ext cx="4077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Merci de votre écoute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86980B3-7230-4585-9459-81114F4CBE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18" b="33741"/>
          <a:stretch/>
        </p:blipFill>
        <p:spPr>
          <a:xfrm>
            <a:off x="816551" y="1554314"/>
            <a:ext cx="10558898" cy="42547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D7E70388-EB01-4B66-8D01-2330FA34837C}"/>
              </a:ext>
            </a:extLst>
          </p:cNvPr>
          <p:cNvSpPr txBox="1"/>
          <p:nvPr/>
        </p:nvSpPr>
        <p:spPr>
          <a:xfrm>
            <a:off x="5732106" y="377598"/>
            <a:ext cx="4618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Avez-vous des questions?</a:t>
            </a:r>
          </a:p>
        </p:txBody>
      </p:sp>
    </p:spTree>
    <p:extLst>
      <p:ext uri="{BB962C8B-B14F-4D97-AF65-F5344CB8AC3E}">
        <p14:creationId xmlns:p14="http://schemas.microsoft.com/office/powerpoint/2010/main" val="1349834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7">
            <a:extLst>
              <a:ext uri="{FF2B5EF4-FFF2-40B4-BE49-F238E27FC236}">
                <a16:creationId xmlns:a16="http://schemas.microsoft.com/office/drawing/2014/main" id="{4341DA86-53BA-42E0-BE2F-A87C56AB7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056398"/>
            <a:ext cx="4833257" cy="801602"/>
          </a:xfrm>
        </p:spPr>
        <p:txBody>
          <a:bodyPr/>
          <a:lstStyle/>
          <a:p>
            <a:r>
              <a:rPr lang="fr-FR" sz="1600" dirty="0"/>
              <a:t>    Raphael MESSAD </a:t>
            </a:r>
          </a:p>
          <a:p>
            <a:r>
              <a:rPr lang="fr-FR" sz="1600" dirty="0"/>
              <a:t>    Esteban PEYRINAUD			</a:t>
            </a:r>
          </a:p>
          <a:p>
            <a:r>
              <a:rPr lang="fr-FR" sz="1600" dirty="0"/>
              <a:t>    Marvin STIEBITZ								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0A757050-4EA3-41A6-9034-F1FFDE2C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475" y="6234147"/>
            <a:ext cx="753545" cy="365125"/>
          </a:xfrm>
        </p:spPr>
        <p:txBody>
          <a:bodyPr/>
          <a:lstStyle/>
          <a:p>
            <a:fld id="{6B4A7D9B-B81C-4B43-9E44-BB83662BB079}" type="slidenum">
              <a:rPr lang="fr-FR" sz="2000" smtClean="0"/>
              <a:t>2</a:t>
            </a:fld>
            <a:endParaRPr lang="fr-FR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51466D4-075A-4F4D-9840-0DDF11BC63AF}"/>
              </a:ext>
            </a:extLst>
          </p:cNvPr>
          <p:cNvSpPr txBox="1"/>
          <p:nvPr/>
        </p:nvSpPr>
        <p:spPr>
          <a:xfrm>
            <a:off x="-9331" y="0"/>
            <a:ext cx="1218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Planning du Projet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A3C1961-4ADF-404A-89A6-C30082CBA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12" y="1890221"/>
            <a:ext cx="7774044" cy="289249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5308560-E8B6-4F26-BEFA-2FEFF64317E1}"/>
              </a:ext>
            </a:extLst>
          </p:cNvPr>
          <p:cNvSpPr txBox="1"/>
          <p:nvPr/>
        </p:nvSpPr>
        <p:spPr>
          <a:xfrm>
            <a:off x="8291888" y="1964836"/>
            <a:ext cx="3666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20 séances de 4H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 revues de Sprint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Evolution du projet sous GitHub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99F9FBC-0FE7-4344-8EB2-3487CCD19398}"/>
              </a:ext>
            </a:extLst>
          </p:cNvPr>
          <p:cNvSpPr txBox="1"/>
          <p:nvPr/>
        </p:nvSpPr>
        <p:spPr>
          <a:xfrm>
            <a:off x="3206522" y="1314390"/>
            <a:ext cx="1976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Méthode Agile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9F5A6CC-C9B3-4BE9-9731-C6C1C8B97D61}"/>
              </a:ext>
            </a:extLst>
          </p:cNvPr>
          <p:cNvSpPr txBox="1"/>
          <p:nvPr/>
        </p:nvSpPr>
        <p:spPr>
          <a:xfrm>
            <a:off x="8820493" y="1324310"/>
            <a:ext cx="29322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Déroulement du Projet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97ED2C3-4BEB-4FFA-A643-7D9FA2E55F92}"/>
              </a:ext>
            </a:extLst>
          </p:cNvPr>
          <p:cNvSpPr txBox="1"/>
          <p:nvPr/>
        </p:nvSpPr>
        <p:spPr>
          <a:xfrm>
            <a:off x="9042220" y="3680020"/>
            <a:ext cx="2710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Répartition du Projet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A8A1BF-E0BE-4452-8656-35CE822EFE69}"/>
              </a:ext>
            </a:extLst>
          </p:cNvPr>
          <p:cNvSpPr/>
          <p:nvPr/>
        </p:nvSpPr>
        <p:spPr>
          <a:xfrm>
            <a:off x="8389868" y="4323641"/>
            <a:ext cx="38021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Partie Conception matérielle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Partie IHM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Partie Traitement Numérique du signal et Gestion des LED</a:t>
            </a:r>
          </a:p>
        </p:txBody>
      </p:sp>
    </p:spTree>
    <p:extLst>
      <p:ext uri="{BB962C8B-B14F-4D97-AF65-F5344CB8AC3E}">
        <p14:creationId xmlns:p14="http://schemas.microsoft.com/office/powerpoint/2010/main" val="522244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E9E5272-1DEE-43B4-955B-8A43EB627C9F}"/>
              </a:ext>
            </a:extLst>
          </p:cNvPr>
          <p:cNvSpPr/>
          <p:nvPr/>
        </p:nvSpPr>
        <p:spPr>
          <a:xfrm>
            <a:off x="3949195" y="925472"/>
            <a:ext cx="7665758" cy="4606686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endParaRPr lang="fr-FR" dirty="0"/>
          </a:p>
          <a:p>
            <a:r>
              <a:rPr lang="fr-FR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													 										</a:t>
            </a:r>
            <a:r>
              <a:rPr lang="fr-FR" sz="1900" b="1" dirty="0">
                <a:solidFill>
                  <a:srgbClr val="002060"/>
                </a:solidFill>
                <a:cs typeface="Arial" panose="020B0604020202020204" pitchFamily="34" charset="0"/>
              </a:rPr>
              <a:t>Partie Conception</a:t>
            </a:r>
          </a:p>
        </p:txBody>
      </p:sp>
      <p:sp>
        <p:nvSpPr>
          <p:cNvPr id="7" name="Espace réservé du pied de page 7">
            <a:extLst>
              <a:ext uri="{FF2B5EF4-FFF2-40B4-BE49-F238E27FC236}">
                <a16:creationId xmlns:a16="http://schemas.microsoft.com/office/drawing/2014/main" id="{4341DA86-53BA-42E0-BE2F-A87C56AB7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042463"/>
            <a:ext cx="4833257" cy="801602"/>
          </a:xfrm>
        </p:spPr>
        <p:txBody>
          <a:bodyPr/>
          <a:lstStyle/>
          <a:p>
            <a:r>
              <a:rPr lang="fr-FR" sz="1600" dirty="0"/>
              <a:t>    Raphael MESSAD </a:t>
            </a:r>
          </a:p>
          <a:p>
            <a:r>
              <a:rPr lang="fr-FR" sz="1600" dirty="0"/>
              <a:t>    Esteban PEYRINAUD			</a:t>
            </a:r>
          </a:p>
          <a:p>
            <a:r>
              <a:rPr lang="fr-FR" sz="1600" dirty="0"/>
              <a:t>    Marvin STIEBITZ								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0A757050-4EA3-41A6-9034-F1FFDE2C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475" y="6234147"/>
            <a:ext cx="753545" cy="365125"/>
          </a:xfrm>
        </p:spPr>
        <p:txBody>
          <a:bodyPr/>
          <a:lstStyle/>
          <a:p>
            <a:fld id="{6B4A7D9B-B81C-4B43-9E44-BB83662BB079}" type="slidenum">
              <a:rPr lang="fr-FR" sz="2000" smtClean="0"/>
              <a:t>3</a:t>
            </a:fld>
            <a:endParaRPr lang="fr-FR" sz="20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11610DB-0476-4CA2-B56F-986518228703}"/>
              </a:ext>
            </a:extLst>
          </p:cNvPr>
          <p:cNvSpPr/>
          <p:nvPr/>
        </p:nvSpPr>
        <p:spPr>
          <a:xfrm>
            <a:off x="177554" y="1012054"/>
            <a:ext cx="3710866" cy="4447712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sz="1900" b="1" dirty="0">
                <a:solidFill>
                  <a:srgbClr val="002060"/>
                </a:solidFill>
                <a:cs typeface="Arial" panose="020B0604020202020204" pitchFamily="34" charset="0"/>
              </a:rPr>
              <a:t>Partie IHM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912D6DB-ABBF-4F88-B821-C8211FBCE8B6}"/>
              </a:ext>
            </a:extLst>
          </p:cNvPr>
          <p:cNvSpPr/>
          <p:nvPr/>
        </p:nvSpPr>
        <p:spPr>
          <a:xfrm>
            <a:off x="4040820" y="998738"/>
            <a:ext cx="3710866" cy="4447712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sz="2000" dirty="0"/>
          </a:p>
          <a:p>
            <a:pPr algn="ctr"/>
            <a:r>
              <a:rPr lang="fr-FR" sz="1900" b="1" dirty="0">
                <a:solidFill>
                  <a:srgbClr val="002060"/>
                </a:solidFill>
                <a:cs typeface="Arial" panose="020B0604020202020204" pitchFamily="34" charset="0"/>
              </a:rPr>
              <a:t>Partie Traitement Numérique et Gestion des LED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6695645-788B-48AE-876F-051C018F4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88" y="1769323"/>
            <a:ext cx="1993797" cy="290654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EA64F0D-F9F4-42AD-AACB-E4C8526801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3" t="6906" r="36317" b="7469"/>
          <a:stretch/>
        </p:blipFill>
        <p:spPr>
          <a:xfrm rot="16200000">
            <a:off x="5384597" y="2722622"/>
            <a:ext cx="1071239" cy="23465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4CA768F-1674-49BE-A047-691C5CA52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67" y="483480"/>
            <a:ext cx="916372" cy="679631"/>
          </a:xfrm>
          <a:prstGeom prst="rect">
            <a:avLst/>
          </a:prstGeom>
        </p:spPr>
      </p:pic>
      <p:cxnSp>
        <p:nvCxnSpPr>
          <p:cNvPr id="19" name="Connecteur : en arc 18">
            <a:extLst>
              <a:ext uri="{FF2B5EF4-FFF2-40B4-BE49-F238E27FC236}">
                <a16:creationId xmlns:a16="http://schemas.microsoft.com/office/drawing/2014/main" id="{E3DF6584-8878-496D-BCAF-97E34153ABF8}"/>
              </a:ext>
            </a:extLst>
          </p:cNvPr>
          <p:cNvCxnSpPr>
            <a:cxnSpLocks/>
            <a:stCxn id="16" idx="0"/>
            <a:endCxn id="18" idx="1"/>
          </p:cNvCxnSpPr>
          <p:nvPr/>
        </p:nvCxnSpPr>
        <p:spPr>
          <a:xfrm rot="5400000" flipH="1" flipV="1">
            <a:off x="2303864" y="552420"/>
            <a:ext cx="946027" cy="1487780"/>
          </a:xfrm>
          <a:prstGeom prst="curved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 : en arc 19">
            <a:extLst>
              <a:ext uri="{FF2B5EF4-FFF2-40B4-BE49-F238E27FC236}">
                <a16:creationId xmlns:a16="http://schemas.microsoft.com/office/drawing/2014/main" id="{AC08DECD-9A27-48C2-AF93-727C5A38E4EB}"/>
              </a:ext>
            </a:extLst>
          </p:cNvPr>
          <p:cNvCxnSpPr>
            <a:cxnSpLocks/>
            <a:stCxn id="18" idx="3"/>
            <a:endCxn id="22" idx="3"/>
          </p:cNvCxnSpPr>
          <p:nvPr/>
        </p:nvCxnSpPr>
        <p:spPr>
          <a:xfrm>
            <a:off x="4437139" y="823296"/>
            <a:ext cx="1631832" cy="323171"/>
          </a:xfrm>
          <a:prstGeom prst="curved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5D30273F-7BE4-4155-95A2-828C32C5E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187" y="3405187"/>
            <a:ext cx="882728" cy="88272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821D019-2FF4-4B94-9114-A05DB4C667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6" t="40559" r="18837" b="29664"/>
          <a:stretch/>
        </p:blipFill>
        <p:spPr>
          <a:xfrm rot="15979154">
            <a:off x="5183077" y="1637883"/>
            <a:ext cx="1893334" cy="906597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E842A74A-D955-4F06-90B3-ECCA254F6BED}"/>
              </a:ext>
            </a:extLst>
          </p:cNvPr>
          <p:cNvSpPr txBox="1"/>
          <p:nvPr/>
        </p:nvSpPr>
        <p:spPr>
          <a:xfrm>
            <a:off x="6436985" y="1317727"/>
            <a:ext cx="103586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500" dirty="0">
                <a:solidFill>
                  <a:schemeClr val="bg1"/>
                </a:solidFill>
                <a:cs typeface="Arial" panose="020B0604020202020204" pitchFamily="34" charset="0"/>
              </a:rPr>
              <a:t>Module </a:t>
            </a:r>
          </a:p>
          <a:p>
            <a:pPr algn="ctr"/>
            <a:r>
              <a:rPr lang="fr-FR" sz="1500" dirty="0">
                <a:solidFill>
                  <a:schemeClr val="bg1"/>
                </a:solidFill>
                <a:cs typeface="Arial" panose="020B0604020202020204" pitchFamily="34" charset="0"/>
              </a:rPr>
              <a:t>Bluetooth </a:t>
            </a:r>
          </a:p>
          <a:p>
            <a:pPr algn="ctr"/>
            <a:r>
              <a:rPr lang="fr-FR" sz="1500" dirty="0">
                <a:solidFill>
                  <a:schemeClr val="bg1"/>
                </a:solidFill>
                <a:cs typeface="Arial" panose="020B0604020202020204" pitchFamily="34" charset="0"/>
              </a:rPr>
              <a:t>HC-05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BB1C7EF-818D-41A9-8251-887CEB775BDD}"/>
              </a:ext>
            </a:extLst>
          </p:cNvPr>
          <p:cNvSpPr txBox="1"/>
          <p:nvPr/>
        </p:nvSpPr>
        <p:spPr>
          <a:xfrm>
            <a:off x="116779" y="2056391"/>
            <a:ext cx="115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solidFill>
                  <a:schemeClr val="bg1"/>
                </a:solidFill>
                <a:cs typeface="Arial" panose="020B0604020202020204" pitchFamily="34" charset="0"/>
              </a:rPr>
              <a:t>Application sous Android Studio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0F31EB5-04BB-4202-BBAB-032B9C6E14C9}"/>
              </a:ext>
            </a:extLst>
          </p:cNvPr>
          <p:cNvSpPr txBox="1"/>
          <p:nvPr/>
        </p:nvSpPr>
        <p:spPr>
          <a:xfrm>
            <a:off x="5086576" y="4418994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Raspberry Pi Pico</a:t>
            </a:r>
          </a:p>
        </p:txBody>
      </p:sp>
      <p:cxnSp>
        <p:nvCxnSpPr>
          <p:cNvPr id="26" name="Connecteur : en arc 25">
            <a:extLst>
              <a:ext uri="{FF2B5EF4-FFF2-40B4-BE49-F238E27FC236}">
                <a16:creationId xmlns:a16="http://schemas.microsoft.com/office/drawing/2014/main" id="{63BD0C38-5C84-4C14-BA4B-92AFA85F4EE0}"/>
              </a:ext>
            </a:extLst>
          </p:cNvPr>
          <p:cNvCxnSpPr>
            <a:cxnSpLocks/>
            <a:stCxn id="22" idx="1"/>
            <a:endCxn id="17" idx="3"/>
          </p:cNvCxnSpPr>
          <p:nvPr/>
        </p:nvCxnSpPr>
        <p:spPr>
          <a:xfrm rot="5400000">
            <a:off x="5893184" y="3062930"/>
            <a:ext cx="324369" cy="270301"/>
          </a:xfrm>
          <a:prstGeom prst="curved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949FEDFF-D799-4759-8355-A18331088E59}"/>
              </a:ext>
            </a:extLst>
          </p:cNvPr>
          <p:cNvSpPr txBox="1"/>
          <p:nvPr/>
        </p:nvSpPr>
        <p:spPr>
          <a:xfrm>
            <a:off x="4510390" y="2988861"/>
            <a:ext cx="1619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0070C0"/>
                </a:solidFill>
                <a:cs typeface="Arial" panose="020B0604020202020204" pitchFamily="34" charset="0"/>
              </a:rPr>
              <a:t>Liaison UART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7786BA3-C189-4B48-AE97-3909B3F429A5}"/>
              </a:ext>
            </a:extLst>
          </p:cNvPr>
          <p:cNvSpPr txBox="1"/>
          <p:nvPr/>
        </p:nvSpPr>
        <p:spPr>
          <a:xfrm>
            <a:off x="1854498" y="497924"/>
            <a:ext cx="203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0070C0"/>
                </a:solidFill>
                <a:cs typeface="Arial" panose="020B0604020202020204" pitchFamily="34" charset="0"/>
              </a:rPr>
              <a:t>Liaison Bluetooth</a:t>
            </a:r>
          </a:p>
        </p:txBody>
      </p:sp>
      <p:cxnSp>
        <p:nvCxnSpPr>
          <p:cNvPr id="29" name="Connecteur : en arc 28">
            <a:extLst>
              <a:ext uri="{FF2B5EF4-FFF2-40B4-BE49-F238E27FC236}">
                <a16:creationId xmlns:a16="http://schemas.microsoft.com/office/drawing/2014/main" id="{4E80A3F3-E374-49D5-A54B-7384EAF4A263}"/>
              </a:ext>
            </a:extLst>
          </p:cNvPr>
          <p:cNvCxnSpPr>
            <a:cxnSpLocks/>
            <a:stCxn id="16" idx="2"/>
            <a:endCxn id="31" idx="1"/>
          </p:cNvCxnSpPr>
          <p:nvPr/>
        </p:nvCxnSpPr>
        <p:spPr>
          <a:xfrm rot="16200000" flipH="1">
            <a:off x="2002227" y="4706625"/>
            <a:ext cx="1058419" cy="996898"/>
          </a:xfrm>
          <a:prstGeom prst="curved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 : en arc 29">
            <a:extLst>
              <a:ext uri="{FF2B5EF4-FFF2-40B4-BE49-F238E27FC236}">
                <a16:creationId xmlns:a16="http://schemas.microsoft.com/office/drawing/2014/main" id="{DE51431A-EC5C-4DB0-8FFF-D5D7891B84E2}"/>
              </a:ext>
            </a:extLst>
          </p:cNvPr>
          <p:cNvCxnSpPr>
            <a:cxnSpLocks/>
            <a:stCxn id="31" idx="3"/>
            <a:endCxn id="17" idx="1"/>
          </p:cNvCxnSpPr>
          <p:nvPr/>
        </p:nvCxnSpPr>
        <p:spPr>
          <a:xfrm flipV="1">
            <a:off x="4833257" y="4431504"/>
            <a:ext cx="1086960" cy="1302780"/>
          </a:xfrm>
          <a:prstGeom prst="curved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7D9039B3-2B40-44D3-9D39-22F3DDB85801}"/>
              </a:ext>
            </a:extLst>
          </p:cNvPr>
          <p:cNvSpPr txBox="1"/>
          <p:nvPr/>
        </p:nvSpPr>
        <p:spPr>
          <a:xfrm>
            <a:off x="3029885" y="5565007"/>
            <a:ext cx="1803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Liaison prise jack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EDBB845-12DE-47EE-99AF-D0C8F9283A72}"/>
              </a:ext>
            </a:extLst>
          </p:cNvPr>
          <p:cNvSpPr txBox="1"/>
          <p:nvPr/>
        </p:nvSpPr>
        <p:spPr>
          <a:xfrm>
            <a:off x="2229785" y="1053278"/>
            <a:ext cx="1391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Envoi de la couleur des LEDs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3172A5F-E8BC-4964-A7D9-D3FD2C6ABFC5}"/>
              </a:ext>
            </a:extLst>
          </p:cNvPr>
          <p:cNvSpPr txBox="1"/>
          <p:nvPr/>
        </p:nvSpPr>
        <p:spPr>
          <a:xfrm>
            <a:off x="2080909" y="4572882"/>
            <a:ext cx="139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Envoi de la musique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9819DA5-424C-4142-A23F-A95C9A7235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1" r="15945" b="27591"/>
          <a:stretch/>
        </p:blipFill>
        <p:spPr>
          <a:xfrm>
            <a:off x="7964344" y="2191952"/>
            <a:ext cx="3437951" cy="19323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34F0531D-A831-46B3-A8AA-80FD0348D758}"/>
              </a:ext>
            </a:extLst>
          </p:cNvPr>
          <p:cNvSpPr txBox="1"/>
          <p:nvPr/>
        </p:nvSpPr>
        <p:spPr>
          <a:xfrm>
            <a:off x="8202340" y="1292269"/>
            <a:ext cx="1471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solidFill>
                  <a:schemeClr val="bg1"/>
                </a:solidFill>
                <a:cs typeface="Arial" panose="020B0604020202020204" pitchFamily="34" charset="0"/>
              </a:rPr>
              <a:t>5 colonnes de 10 étages de plexiglass avec les LEDs 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49BF244-0944-467E-8FC4-6A9C7C9070A5}"/>
              </a:ext>
            </a:extLst>
          </p:cNvPr>
          <p:cNvSpPr txBox="1"/>
          <p:nvPr/>
        </p:nvSpPr>
        <p:spPr>
          <a:xfrm>
            <a:off x="8815110" y="4093057"/>
            <a:ext cx="25871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permettant de cacher le câblage entre la Raspberry Pi Pico</a:t>
            </a:r>
          </a:p>
          <a:p>
            <a:pPr algn="ctr"/>
            <a:r>
              <a:rPr lang="fr-F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les 5 colonnes de LEDs </a:t>
            </a:r>
          </a:p>
        </p:txBody>
      </p:sp>
      <p:cxnSp>
        <p:nvCxnSpPr>
          <p:cNvPr id="36" name="Connecteur : en arc 35">
            <a:extLst>
              <a:ext uri="{FF2B5EF4-FFF2-40B4-BE49-F238E27FC236}">
                <a16:creationId xmlns:a16="http://schemas.microsoft.com/office/drawing/2014/main" id="{D620ECF0-2186-4DCC-B63C-1BA2851986B9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7154499" y="3158138"/>
            <a:ext cx="809845" cy="766892"/>
          </a:xfrm>
          <a:prstGeom prst="curved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6BF2A934-9B04-46FC-A005-C407020484D3}"/>
              </a:ext>
            </a:extLst>
          </p:cNvPr>
          <p:cNvSpPr txBox="1"/>
          <p:nvPr/>
        </p:nvSpPr>
        <p:spPr>
          <a:xfrm>
            <a:off x="6613788" y="2952228"/>
            <a:ext cx="1619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0070C0"/>
                </a:solidFill>
                <a:cs typeface="Arial" panose="020B0604020202020204" pitchFamily="34" charset="0"/>
              </a:rPr>
              <a:t>Liaison SPI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96A3F32B-682D-4BC2-B62E-9970B593D6CE}"/>
              </a:ext>
            </a:extLst>
          </p:cNvPr>
          <p:cNvSpPr txBox="1"/>
          <p:nvPr/>
        </p:nvSpPr>
        <p:spPr>
          <a:xfrm>
            <a:off x="-9331" y="0"/>
            <a:ext cx="1218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Synoptique du Projet</a:t>
            </a:r>
          </a:p>
        </p:txBody>
      </p:sp>
    </p:spTree>
    <p:extLst>
      <p:ext uri="{BB962C8B-B14F-4D97-AF65-F5344CB8AC3E}">
        <p14:creationId xmlns:p14="http://schemas.microsoft.com/office/powerpoint/2010/main" val="2092965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7">
            <a:extLst>
              <a:ext uri="{FF2B5EF4-FFF2-40B4-BE49-F238E27FC236}">
                <a16:creationId xmlns:a16="http://schemas.microsoft.com/office/drawing/2014/main" id="{4341DA86-53BA-42E0-BE2F-A87C56AB7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056398"/>
            <a:ext cx="4833257" cy="801602"/>
          </a:xfrm>
        </p:spPr>
        <p:txBody>
          <a:bodyPr/>
          <a:lstStyle/>
          <a:p>
            <a:r>
              <a:rPr lang="fr-FR" sz="1600" dirty="0"/>
              <a:t>    Raphael MESSAD </a:t>
            </a:r>
          </a:p>
          <a:p>
            <a:r>
              <a:rPr lang="fr-FR" sz="1600" dirty="0"/>
              <a:t>    Esteban PEYRINAUD			</a:t>
            </a:r>
          </a:p>
          <a:p>
            <a:r>
              <a:rPr lang="fr-FR" sz="1600" dirty="0"/>
              <a:t>    Marvin STIEBITZ								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0A757050-4EA3-41A6-9034-F1FFDE2C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475" y="6234147"/>
            <a:ext cx="753545" cy="365125"/>
          </a:xfrm>
        </p:spPr>
        <p:txBody>
          <a:bodyPr/>
          <a:lstStyle/>
          <a:p>
            <a:fld id="{6B4A7D9B-B81C-4B43-9E44-BB83662BB079}" type="slidenum">
              <a:rPr lang="fr-FR" sz="2000" smtClean="0"/>
              <a:t>4</a:t>
            </a:fld>
            <a:endParaRPr lang="fr-FR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51466D4-075A-4F4D-9840-0DDF11BC63AF}"/>
              </a:ext>
            </a:extLst>
          </p:cNvPr>
          <p:cNvSpPr txBox="1"/>
          <p:nvPr/>
        </p:nvSpPr>
        <p:spPr>
          <a:xfrm>
            <a:off x="-9331" y="0"/>
            <a:ext cx="1218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Conception du Visualiseur Musical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FD29D7A-F3DC-4165-9319-EE914324E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2" t="7295" r="3505" b="4222"/>
          <a:stretch/>
        </p:blipFill>
        <p:spPr>
          <a:xfrm>
            <a:off x="5602834" y="801988"/>
            <a:ext cx="3668684" cy="264416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239F2A6-3541-44FF-B3B8-97953ADAB1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2" t="3347" r="10725" b="4890"/>
          <a:stretch/>
        </p:blipFill>
        <p:spPr>
          <a:xfrm>
            <a:off x="387022" y="1603977"/>
            <a:ext cx="2118049" cy="20060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E609D27-533F-44F5-AAB1-919E1F8B3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3" y="80058"/>
            <a:ext cx="2389998" cy="105797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6387A89-FBDB-4315-891B-CDF3547A068E}"/>
              </a:ext>
            </a:extLst>
          </p:cNvPr>
          <p:cNvSpPr/>
          <p:nvPr/>
        </p:nvSpPr>
        <p:spPr>
          <a:xfrm>
            <a:off x="2920482" y="2407957"/>
            <a:ext cx="16173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L=7,5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l=6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H=0,6 cm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A54FBF2-39B4-4675-A212-501C3AB1A9E9}"/>
              </a:ext>
            </a:extLst>
          </p:cNvPr>
          <p:cNvSpPr txBox="1"/>
          <p:nvPr/>
        </p:nvSpPr>
        <p:spPr>
          <a:xfrm>
            <a:off x="2596175" y="1619304"/>
            <a:ext cx="26284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Dimension des</a:t>
            </a:r>
          </a:p>
          <a:p>
            <a:r>
              <a:rPr lang="fr-FR" sz="2200" dirty="0"/>
              <a:t>plaques de plexiglas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42E9BA-2EF3-4926-8942-3DE00B7F8990}"/>
              </a:ext>
            </a:extLst>
          </p:cNvPr>
          <p:cNvSpPr/>
          <p:nvPr/>
        </p:nvSpPr>
        <p:spPr>
          <a:xfrm>
            <a:off x="9575409" y="726529"/>
            <a:ext cx="25843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/>
              <a:t>Schéma 3D du Visualiseur Musical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DBFA4A-F6C0-43E2-9860-7A2865F316FD}"/>
              </a:ext>
            </a:extLst>
          </p:cNvPr>
          <p:cNvSpPr/>
          <p:nvPr/>
        </p:nvSpPr>
        <p:spPr>
          <a:xfrm>
            <a:off x="9865568" y="1831896"/>
            <a:ext cx="229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 colonnes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10 étages de plexiglas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8AD766BB-CB69-41C8-B603-C2C9AB1E9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64" y="4066531"/>
            <a:ext cx="4692381" cy="2180336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B2909292-3940-46EB-BD20-35C0FF676C7C}"/>
              </a:ext>
            </a:extLst>
          </p:cNvPr>
          <p:cNvSpPr txBox="1"/>
          <p:nvPr/>
        </p:nvSpPr>
        <p:spPr>
          <a:xfrm>
            <a:off x="7437176" y="4066531"/>
            <a:ext cx="29108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Dimension de la partie</a:t>
            </a:r>
          </a:p>
          <a:p>
            <a:r>
              <a:rPr lang="fr-FR" sz="2200" dirty="0"/>
              <a:t>supérieur du support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77D08A6-D149-4582-84DE-727CB50C7F1F}"/>
              </a:ext>
            </a:extLst>
          </p:cNvPr>
          <p:cNvSpPr/>
          <p:nvPr/>
        </p:nvSpPr>
        <p:spPr>
          <a:xfrm>
            <a:off x="7747519" y="4855184"/>
            <a:ext cx="16173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L=45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l=20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H=2 cm</a:t>
            </a:r>
          </a:p>
        </p:txBody>
      </p:sp>
    </p:spTree>
    <p:extLst>
      <p:ext uri="{BB962C8B-B14F-4D97-AF65-F5344CB8AC3E}">
        <p14:creationId xmlns:p14="http://schemas.microsoft.com/office/powerpoint/2010/main" val="989657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7">
            <a:extLst>
              <a:ext uri="{FF2B5EF4-FFF2-40B4-BE49-F238E27FC236}">
                <a16:creationId xmlns:a16="http://schemas.microsoft.com/office/drawing/2014/main" id="{4341DA86-53BA-42E0-BE2F-A87C56AB7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056398"/>
            <a:ext cx="4833257" cy="801602"/>
          </a:xfrm>
        </p:spPr>
        <p:txBody>
          <a:bodyPr/>
          <a:lstStyle/>
          <a:p>
            <a:r>
              <a:rPr lang="fr-FR" sz="1600" dirty="0"/>
              <a:t>    Raphael MESSAD </a:t>
            </a:r>
          </a:p>
          <a:p>
            <a:r>
              <a:rPr lang="fr-FR" sz="1600" dirty="0"/>
              <a:t>    Esteban PEYRINAUD			</a:t>
            </a:r>
          </a:p>
          <a:p>
            <a:r>
              <a:rPr lang="fr-FR" sz="1600" dirty="0"/>
              <a:t>    Marvin STIEBITZ								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0A757050-4EA3-41A6-9034-F1FFDE2C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475" y="6234147"/>
            <a:ext cx="753545" cy="365125"/>
          </a:xfrm>
        </p:spPr>
        <p:txBody>
          <a:bodyPr/>
          <a:lstStyle/>
          <a:p>
            <a:fld id="{6B4A7D9B-B81C-4B43-9E44-BB83662BB079}" type="slidenum">
              <a:rPr lang="fr-FR" sz="2000" smtClean="0"/>
              <a:t>5</a:t>
            </a:fld>
            <a:endParaRPr lang="fr-FR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51466D4-075A-4F4D-9840-0DDF11BC63AF}"/>
              </a:ext>
            </a:extLst>
          </p:cNvPr>
          <p:cNvSpPr txBox="1"/>
          <p:nvPr/>
        </p:nvSpPr>
        <p:spPr>
          <a:xfrm>
            <a:off x="-9331" y="0"/>
            <a:ext cx="1218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Elaboration du Visualiseur Musical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7903E7-8DD1-4105-95B0-611E9A028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3" r="26298" b="8361"/>
          <a:stretch/>
        </p:blipFill>
        <p:spPr>
          <a:xfrm>
            <a:off x="6987888" y="1349952"/>
            <a:ext cx="4422875" cy="2703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12B564-1417-446A-96DF-93DE6C25D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7" t="10939" b="6105"/>
          <a:stretch/>
        </p:blipFill>
        <p:spPr>
          <a:xfrm>
            <a:off x="597170" y="684460"/>
            <a:ext cx="2855169" cy="3999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44F56E80-4227-4A2B-B6E6-124B944B922C}"/>
              </a:ext>
            </a:extLst>
          </p:cNvPr>
          <p:cNvSpPr txBox="1"/>
          <p:nvPr/>
        </p:nvSpPr>
        <p:spPr>
          <a:xfrm>
            <a:off x="656013" y="4684302"/>
            <a:ext cx="27374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Découpe laser des</a:t>
            </a:r>
          </a:p>
          <a:p>
            <a:r>
              <a:rPr lang="fr-FR" sz="2200" dirty="0"/>
              <a:t>plaques de plexiglass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C96503A-9480-413C-B4F0-1DB809E18A92}"/>
              </a:ext>
            </a:extLst>
          </p:cNvPr>
          <p:cNvSpPr txBox="1"/>
          <p:nvPr/>
        </p:nvSpPr>
        <p:spPr>
          <a:xfrm>
            <a:off x="6232230" y="851169"/>
            <a:ext cx="59341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Assemblage du support et des piles de plexiglass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8FB3611-9BA4-467C-982C-FBEA057F54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20" r="9796" b="25987"/>
          <a:stretch/>
        </p:blipFill>
        <p:spPr>
          <a:xfrm rot="10800000">
            <a:off x="3851372" y="3119211"/>
            <a:ext cx="2737482" cy="31293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1FA2E443-DC5D-4A4B-AB2F-A20B82258B72}"/>
              </a:ext>
            </a:extLst>
          </p:cNvPr>
          <p:cNvSpPr txBox="1"/>
          <p:nvPr/>
        </p:nvSpPr>
        <p:spPr>
          <a:xfrm>
            <a:off x="6588854" y="5464706"/>
            <a:ext cx="3404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Test visuel avec l’allumage </a:t>
            </a:r>
          </a:p>
          <a:p>
            <a:r>
              <a:rPr lang="fr-FR" sz="2200" dirty="0"/>
              <a:t>d’une colonne de LEDs</a:t>
            </a:r>
          </a:p>
        </p:txBody>
      </p:sp>
    </p:spTree>
    <p:extLst>
      <p:ext uri="{BB962C8B-B14F-4D97-AF65-F5344CB8AC3E}">
        <p14:creationId xmlns:p14="http://schemas.microsoft.com/office/powerpoint/2010/main" val="63547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7">
            <a:extLst>
              <a:ext uri="{FF2B5EF4-FFF2-40B4-BE49-F238E27FC236}">
                <a16:creationId xmlns:a16="http://schemas.microsoft.com/office/drawing/2014/main" id="{4341DA86-53BA-42E0-BE2F-A87C56AB7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056398"/>
            <a:ext cx="4833257" cy="801602"/>
          </a:xfrm>
        </p:spPr>
        <p:txBody>
          <a:bodyPr/>
          <a:lstStyle/>
          <a:p>
            <a:r>
              <a:rPr lang="fr-FR" sz="1600" dirty="0"/>
              <a:t>    Raphael MESSAD </a:t>
            </a:r>
          </a:p>
          <a:p>
            <a:r>
              <a:rPr lang="fr-FR" sz="1600" dirty="0"/>
              <a:t>    Esteban PEYRINAUD			</a:t>
            </a:r>
          </a:p>
          <a:p>
            <a:r>
              <a:rPr lang="fr-FR" sz="1600" dirty="0"/>
              <a:t>    Marvin STIEBITZ								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0A757050-4EA3-41A6-9034-F1FFDE2C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475" y="6234147"/>
            <a:ext cx="753545" cy="365125"/>
          </a:xfrm>
        </p:spPr>
        <p:txBody>
          <a:bodyPr/>
          <a:lstStyle/>
          <a:p>
            <a:fld id="{6B4A7D9B-B81C-4B43-9E44-BB83662BB079}" type="slidenum">
              <a:rPr lang="fr-FR" sz="2000" smtClean="0"/>
              <a:t>6</a:t>
            </a:fld>
            <a:endParaRPr lang="fr-FR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51466D4-075A-4F4D-9840-0DDF11BC63AF}"/>
              </a:ext>
            </a:extLst>
          </p:cNvPr>
          <p:cNvSpPr txBox="1"/>
          <p:nvPr/>
        </p:nvSpPr>
        <p:spPr>
          <a:xfrm>
            <a:off x="-9331" y="0"/>
            <a:ext cx="1218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IHM sous Android Studio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A2AADC94-BFA1-449D-8F57-207BBA987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8266" y="183540"/>
            <a:ext cx="1119753" cy="136067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2C1A2E8-907F-41E6-BE6F-235FBC7F1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5" y="183540"/>
            <a:ext cx="1599695" cy="11897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4A1A2AF2-0C30-4178-BF2F-C547E9EE3CA6}"/>
              </a:ext>
            </a:extLst>
          </p:cNvPr>
          <p:cNvSpPr/>
          <p:nvPr/>
        </p:nvSpPr>
        <p:spPr>
          <a:xfrm>
            <a:off x="1830761" y="1090854"/>
            <a:ext cx="8494198" cy="4973329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5BF57CA-7434-4606-A3E9-939FF9BB8F80}"/>
              </a:ext>
            </a:extLst>
          </p:cNvPr>
          <p:cNvSpPr/>
          <p:nvPr/>
        </p:nvSpPr>
        <p:spPr>
          <a:xfrm>
            <a:off x="1830761" y="1090855"/>
            <a:ext cx="2819305" cy="4447712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B5C1C55E-1988-4BFF-B7E1-05B47A6E5F51}"/>
              </a:ext>
            </a:extLst>
          </p:cNvPr>
          <p:cNvSpPr/>
          <p:nvPr/>
        </p:nvSpPr>
        <p:spPr>
          <a:xfrm>
            <a:off x="4686348" y="1090855"/>
            <a:ext cx="2819305" cy="4447712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912BB83C-CE10-452C-85B5-937AEA152440}"/>
              </a:ext>
            </a:extLst>
          </p:cNvPr>
          <p:cNvSpPr/>
          <p:nvPr/>
        </p:nvSpPr>
        <p:spPr>
          <a:xfrm>
            <a:off x="7505654" y="1090855"/>
            <a:ext cx="2819305" cy="4447712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CD7BBBF-A289-4769-888C-99C5EE05C0EB}"/>
              </a:ext>
            </a:extLst>
          </p:cNvPr>
          <p:cNvSpPr txBox="1"/>
          <p:nvPr/>
        </p:nvSpPr>
        <p:spPr>
          <a:xfrm>
            <a:off x="4173037" y="558175"/>
            <a:ext cx="38459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Décomposition en 3 fragments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A12EE08-5A65-4033-848D-A9B51CA34031}"/>
              </a:ext>
            </a:extLst>
          </p:cNvPr>
          <p:cNvSpPr txBox="1"/>
          <p:nvPr/>
        </p:nvSpPr>
        <p:spPr>
          <a:xfrm>
            <a:off x="3361428" y="6064183"/>
            <a:ext cx="4821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Barre de navigation entre les fragments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BE9FC13A-E8F0-4DA7-8626-81848C8A91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538" y="1728388"/>
            <a:ext cx="1827749" cy="1268753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CDB5D35B-0234-4685-9047-7324710E7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996" y="1728388"/>
            <a:ext cx="895077" cy="136529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A7DD43F2-4CE7-48C6-B132-57E9526BE1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963" y="1624825"/>
            <a:ext cx="1839659" cy="1686354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AB2770B0-75E4-4B0F-8A95-FB7E2EB1C4BA}"/>
              </a:ext>
            </a:extLst>
          </p:cNvPr>
          <p:cNvSpPr txBox="1"/>
          <p:nvPr/>
        </p:nvSpPr>
        <p:spPr>
          <a:xfrm>
            <a:off x="2101391" y="1302164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Choix de la Musique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8FBF846-7C77-4E6B-861A-B5B15B1A9E76}"/>
              </a:ext>
            </a:extLst>
          </p:cNvPr>
          <p:cNvSpPr txBox="1"/>
          <p:nvPr/>
        </p:nvSpPr>
        <p:spPr>
          <a:xfrm>
            <a:off x="5524368" y="1300630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Bluetooth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A1D6724-0FFE-4B39-83C8-6ED7899139AB}"/>
              </a:ext>
            </a:extLst>
          </p:cNvPr>
          <p:cNvSpPr txBox="1"/>
          <p:nvPr/>
        </p:nvSpPr>
        <p:spPr>
          <a:xfrm>
            <a:off x="8018962" y="1302616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Couleur des LEDs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E37457C-3E03-4191-8081-1AD06CBC1882}"/>
              </a:ext>
            </a:extLst>
          </p:cNvPr>
          <p:cNvSpPr txBox="1"/>
          <p:nvPr/>
        </p:nvSpPr>
        <p:spPr>
          <a:xfrm>
            <a:off x="1970012" y="3483024"/>
            <a:ext cx="25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</a:rPr>
              <a:t>Récupération des musiques du téléphone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</a:rPr>
              <a:t>Interface liste des musiques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</a:rPr>
              <a:t>Interface lecture du média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BEAF6C3-422F-4464-9F5D-6E173A4DDD54}"/>
              </a:ext>
            </a:extLst>
          </p:cNvPr>
          <p:cNvSpPr txBox="1"/>
          <p:nvPr/>
        </p:nvSpPr>
        <p:spPr>
          <a:xfrm>
            <a:off x="4832134" y="3259625"/>
            <a:ext cx="2540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</a:rPr>
              <a:t>Interface de connexion avec le HC-05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</a:rPr>
              <a:t>Appairage avec le HC-05 (utilisation des sockets)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</a:rPr>
              <a:t>Fonction pour envoyer un message par Bluetooth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B95DFA2-C08F-4D62-8ED8-1B540C6E3DCA}"/>
              </a:ext>
            </a:extLst>
          </p:cNvPr>
          <p:cNvSpPr txBox="1"/>
          <p:nvPr/>
        </p:nvSpPr>
        <p:spPr>
          <a:xfrm>
            <a:off x="7643100" y="3236802"/>
            <a:ext cx="2540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</a:rPr>
              <a:t>Interface du choix des couleurs et de l’intensité des LEDs pour chaque pile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</a:rPr>
              <a:t>Fonction comprenant le message qui sera envoyé par Bluetooth à la Raspberry Pi Pico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157DD961-C6B1-4EA2-93E0-60FB45393D3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327" r="5532"/>
          <a:stretch/>
        </p:blipFill>
        <p:spPr>
          <a:xfrm>
            <a:off x="2969132" y="5578300"/>
            <a:ext cx="542560" cy="396171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75687D3D-B9B6-4EB9-B95B-9DF1D80F88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4720" y="5595541"/>
            <a:ext cx="542560" cy="37893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472BD3F4-AF4F-4652-BBFB-38F96D19C1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7645" y="5587301"/>
            <a:ext cx="311710" cy="3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78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7">
            <a:extLst>
              <a:ext uri="{FF2B5EF4-FFF2-40B4-BE49-F238E27FC236}">
                <a16:creationId xmlns:a16="http://schemas.microsoft.com/office/drawing/2014/main" id="{4341DA86-53BA-42E0-BE2F-A87C56AB7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056398"/>
            <a:ext cx="4833257" cy="801602"/>
          </a:xfrm>
        </p:spPr>
        <p:txBody>
          <a:bodyPr/>
          <a:lstStyle/>
          <a:p>
            <a:r>
              <a:rPr lang="fr-FR" sz="1600" dirty="0"/>
              <a:t>    Raphael MESSAD </a:t>
            </a:r>
          </a:p>
          <a:p>
            <a:r>
              <a:rPr lang="fr-FR" sz="1600" dirty="0"/>
              <a:t>    Esteban PEYRINAUD			</a:t>
            </a:r>
          </a:p>
          <a:p>
            <a:r>
              <a:rPr lang="fr-FR" sz="1600" dirty="0"/>
              <a:t>    Marvin STIEBITZ								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0A757050-4EA3-41A6-9034-F1FFDE2C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475" y="6234147"/>
            <a:ext cx="753545" cy="365125"/>
          </a:xfrm>
        </p:spPr>
        <p:txBody>
          <a:bodyPr/>
          <a:lstStyle/>
          <a:p>
            <a:fld id="{6B4A7D9B-B81C-4B43-9E44-BB83662BB079}" type="slidenum">
              <a:rPr lang="fr-FR" sz="2000" smtClean="0"/>
              <a:t>7</a:t>
            </a:fld>
            <a:endParaRPr lang="fr-FR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51466D4-075A-4F4D-9840-0DDF11BC63AF}"/>
              </a:ext>
            </a:extLst>
          </p:cNvPr>
          <p:cNvSpPr txBox="1"/>
          <p:nvPr/>
        </p:nvSpPr>
        <p:spPr>
          <a:xfrm>
            <a:off x="-9331" y="0"/>
            <a:ext cx="1218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Application Visualiseur Musical</a:t>
            </a:r>
          </a:p>
        </p:txBody>
      </p:sp>
      <p:pic>
        <p:nvPicPr>
          <p:cNvPr id="1026" name="Picture 2" descr="https://cdn.discordapp.com/attachments/630846730102898712/1121485669097816175/1687453412998.jpg">
            <a:extLst>
              <a:ext uri="{FF2B5EF4-FFF2-40B4-BE49-F238E27FC236}">
                <a16:creationId xmlns:a16="http://schemas.microsoft.com/office/drawing/2014/main" id="{5DE12C8C-1904-439C-B701-06327DB6C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80" y="1207622"/>
            <a:ext cx="2046354" cy="44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.discordapp.com/attachments/630846730102898712/1121485668711936010/1687453412993.jpg">
            <a:extLst>
              <a:ext uri="{FF2B5EF4-FFF2-40B4-BE49-F238E27FC236}">
                <a16:creationId xmlns:a16="http://schemas.microsoft.com/office/drawing/2014/main" id="{6982F4FF-C61A-4D35-9D82-DCD61CF0C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23" y="1212287"/>
            <a:ext cx="2046354" cy="44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.discordapp.com/attachments/630846730102898712/1121475484618858526/1687450982196.jpg">
            <a:extLst>
              <a:ext uri="{FF2B5EF4-FFF2-40B4-BE49-F238E27FC236}">
                <a16:creationId xmlns:a16="http://schemas.microsoft.com/office/drawing/2014/main" id="{67FB9387-78ED-4600-AC22-389669F56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252" y="1207622"/>
            <a:ext cx="2046355" cy="44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32D55F5-C658-4FCD-B671-EACAA211D1A4}"/>
              </a:ext>
            </a:extLst>
          </p:cNvPr>
          <p:cNvSpPr txBox="1"/>
          <p:nvPr/>
        </p:nvSpPr>
        <p:spPr>
          <a:xfrm>
            <a:off x="1003008" y="607606"/>
            <a:ext cx="268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Choix de la Musique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57F1BDB-D3A4-42C8-8EB4-865DDD8D7D3C}"/>
              </a:ext>
            </a:extLst>
          </p:cNvPr>
          <p:cNvSpPr txBox="1"/>
          <p:nvPr/>
        </p:nvSpPr>
        <p:spPr>
          <a:xfrm>
            <a:off x="5416166" y="607606"/>
            <a:ext cx="1359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Bluetooth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9CA4C37-D7EB-424C-BCD2-3669101D62EE}"/>
              </a:ext>
            </a:extLst>
          </p:cNvPr>
          <p:cNvSpPr txBox="1"/>
          <p:nvPr/>
        </p:nvSpPr>
        <p:spPr>
          <a:xfrm>
            <a:off x="8643059" y="630019"/>
            <a:ext cx="2403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Couleur des LEDs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73CA80A-BFF9-4E6B-9EA4-4C083B12A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94" y="1207622"/>
            <a:ext cx="2046354" cy="443376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42C8F2C-6403-403A-89FC-894CB72AC2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666" y="1207280"/>
            <a:ext cx="2046355" cy="44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70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7">
            <a:extLst>
              <a:ext uri="{FF2B5EF4-FFF2-40B4-BE49-F238E27FC236}">
                <a16:creationId xmlns:a16="http://schemas.microsoft.com/office/drawing/2014/main" id="{4341DA86-53BA-42E0-BE2F-A87C56AB7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056398"/>
            <a:ext cx="4833257" cy="801602"/>
          </a:xfrm>
        </p:spPr>
        <p:txBody>
          <a:bodyPr/>
          <a:lstStyle/>
          <a:p>
            <a:r>
              <a:rPr lang="fr-FR" sz="1600" dirty="0"/>
              <a:t>    Raphael MESSAD </a:t>
            </a:r>
          </a:p>
          <a:p>
            <a:r>
              <a:rPr lang="fr-FR" sz="1600" dirty="0"/>
              <a:t>    Esteban PEYRINAUD			</a:t>
            </a:r>
          </a:p>
          <a:p>
            <a:r>
              <a:rPr lang="fr-FR" sz="1600" dirty="0"/>
              <a:t>    Marvin STIEBITZ								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0A757050-4EA3-41A6-9034-F1FFDE2C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475" y="6234147"/>
            <a:ext cx="753545" cy="365125"/>
          </a:xfrm>
        </p:spPr>
        <p:txBody>
          <a:bodyPr/>
          <a:lstStyle/>
          <a:p>
            <a:fld id="{6B4A7D9B-B81C-4B43-9E44-BB83662BB079}" type="slidenum">
              <a:rPr lang="fr-FR" sz="2000" smtClean="0"/>
              <a:t>8</a:t>
            </a:fld>
            <a:endParaRPr lang="fr-FR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51466D4-075A-4F4D-9840-0DDF11BC63AF}"/>
              </a:ext>
            </a:extLst>
          </p:cNvPr>
          <p:cNvSpPr txBox="1"/>
          <p:nvPr/>
        </p:nvSpPr>
        <p:spPr>
          <a:xfrm>
            <a:off x="-9331" y="0"/>
            <a:ext cx="1218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Pilotage des LEDs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5273C77-06A1-4FDA-8379-059E18D0A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7" y="149289"/>
            <a:ext cx="1662727" cy="85275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C1CF1BE-0933-463F-A3E9-8F3DE3CCA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7144">
            <a:off x="9097943" y="1470777"/>
            <a:ext cx="2168030" cy="97512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217E56D-E1DC-4A96-8B27-CDF6C3000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54" y="1151335"/>
            <a:ext cx="2049939" cy="16217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E6C116B-5DAF-47B6-B562-B001A41CFD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85" r="14139"/>
          <a:stretch/>
        </p:blipFill>
        <p:spPr>
          <a:xfrm rot="5400000">
            <a:off x="5163878" y="-186054"/>
            <a:ext cx="1838128" cy="4512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6104122-E998-407C-94FD-227BD0C68D03}"/>
              </a:ext>
            </a:extLst>
          </p:cNvPr>
          <p:cNvSpPr txBox="1"/>
          <p:nvPr/>
        </p:nvSpPr>
        <p:spPr>
          <a:xfrm>
            <a:off x="5290898" y="755883"/>
            <a:ext cx="15840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Liaison SPI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1F18416-0C9D-4507-9DB5-9B97371A3426}"/>
              </a:ext>
            </a:extLst>
          </p:cNvPr>
          <p:cNvSpPr txBox="1"/>
          <p:nvPr/>
        </p:nvSpPr>
        <p:spPr>
          <a:xfrm>
            <a:off x="9396091" y="2751235"/>
            <a:ext cx="1949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Raspberry Pi Pico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3FA148-70B4-41B3-A77C-76ABC4EAF838}"/>
              </a:ext>
            </a:extLst>
          </p:cNvPr>
          <p:cNvSpPr txBox="1"/>
          <p:nvPr/>
        </p:nvSpPr>
        <p:spPr>
          <a:xfrm>
            <a:off x="675771" y="2797402"/>
            <a:ext cx="1975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Bandeau de LEDs</a:t>
            </a:r>
          </a:p>
          <a:p>
            <a:pPr algn="ctr"/>
            <a:r>
              <a:rPr lang="fr-FR" dirty="0"/>
              <a:t>programmables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C32CF03-2E26-419C-AE9A-083EA712E1B4}"/>
              </a:ext>
            </a:extLst>
          </p:cNvPr>
          <p:cNvSpPr txBox="1"/>
          <p:nvPr/>
        </p:nvSpPr>
        <p:spPr>
          <a:xfrm>
            <a:off x="3540918" y="5059418"/>
            <a:ext cx="511016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Initialisation de la communication SPI avec les LEDs (maître et esclave)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Fonction permettant de définir la couleur et l’intensité des LEDs par piles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EE87FA18-FCD9-4F3C-8728-A5D7E3A3A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6278" y="3904797"/>
            <a:ext cx="3031988" cy="86759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7277E4B-6A97-4354-BBE3-44BD104077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8266" y="3896111"/>
            <a:ext cx="2935468" cy="867594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F99CBDF2-FDD0-4AD4-8EB0-490183CD38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3734" y="3904799"/>
            <a:ext cx="3418694" cy="867593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3E7587F6-1715-4E37-A92B-5CC6DE5E4AFF}"/>
              </a:ext>
            </a:extLst>
          </p:cNvPr>
          <p:cNvSpPr txBox="1"/>
          <p:nvPr/>
        </p:nvSpPr>
        <p:spPr>
          <a:xfrm>
            <a:off x="3398787" y="3437650"/>
            <a:ext cx="5394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Principe de fonctionnement de la trame SPI</a:t>
            </a:r>
          </a:p>
        </p:txBody>
      </p:sp>
    </p:spTree>
    <p:extLst>
      <p:ext uri="{BB962C8B-B14F-4D97-AF65-F5344CB8AC3E}">
        <p14:creationId xmlns:p14="http://schemas.microsoft.com/office/powerpoint/2010/main" val="83830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7">
            <a:extLst>
              <a:ext uri="{FF2B5EF4-FFF2-40B4-BE49-F238E27FC236}">
                <a16:creationId xmlns:a16="http://schemas.microsoft.com/office/drawing/2014/main" id="{4341DA86-53BA-42E0-BE2F-A87C56AB7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056398"/>
            <a:ext cx="4833257" cy="801602"/>
          </a:xfrm>
        </p:spPr>
        <p:txBody>
          <a:bodyPr/>
          <a:lstStyle/>
          <a:p>
            <a:r>
              <a:rPr lang="fr-FR" sz="1600" dirty="0"/>
              <a:t>    Raphael MESSAD </a:t>
            </a:r>
          </a:p>
          <a:p>
            <a:r>
              <a:rPr lang="fr-FR" sz="1600" dirty="0"/>
              <a:t>    Esteban PEYRINAUD			</a:t>
            </a:r>
          </a:p>
          <a:p>
            <a:r>
              <a:rPr lang="fr-FR" sz="1600" dirty="0"/>
              <a:t>    Marvin STIEBITZ								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0A757050-4EA3-41A6-9034-F1FFDE2C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475" y="6234147"/>
            <a:ext cx="753545" cy="365125"/>
          </a:xfrm>
        </p:spPr>
        <p:txBody>
          <a:bodyPr/>
          <a:lstStyle/>
          <a:p>
            <a:fld id="{6B4A7D9B-B81C-4B43-9E44-BB83662BB079}" type="slidenum">
              <a:rPr lang="fr-FR" sz="2000" smtClean="0"/>
              <a:t>9</a:t>
            </a:fld>
            <a:endParaRPr lang="fr-FR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51466D4-075A-4F4D-9840-0DDF11BC63AF}"/>
              </a:ext>
            </a:extLst>
          </p:cNvPr>
          <p:cNvSpPr txBox="1"/>
          <p:nvPr/>
        </p:nvSpPr>
        <p:spPr>
          <a:xfrm>
            <a:off x="-9331" y="0"/>
            <a:ext cx="1218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Liaison Bluetooth avec l’IHM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088F8C1-A58A-4A84-8F31-25C343494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99600" y="1136834"/>
            <a:ext cx="2051676" cy="92279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C34859E-B5AD-4422-8628-D14A6DD5155C}"/>
              </a:ext>
            </a:extLst>
          </p:cNvPr>
          <p:cNvSpPr txBox="1"/>
          <p:nvPr/>
        </p:nvSpPr>
        <p:spPr>
          <a:xfrm>
            <a:off x="9750620" y="2026939"/>
            <a:ext cx="1949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Raspberry Pi Pico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9281A1A-74C0-46D4-A060-B90794ED6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6" t="40559" r="18837" b="29664"/>
          <a:stretch/>
        </p:blipFill>
        <p:spPr>
          <a:xfrm rot="10360002">
            <a:off x="5149333" y="1167642"/>
            <a:ext cx="1893334" cy="90659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B6780BF-2CC0-4D5A-9538-A14925F43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42" y="677800"/>
            <a:ext cx="1993611" cy="199361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6C47E8B-370D-4983-95B7-176C719E82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5" t="11975" b="9527"/>
          <a:stretch/>
        </p:blipFill>
        <p:spPr>
          <a:xfrm>
            <a:off x="2054723" y="1027805"/>
            <a:ext cx="621660" cy="114084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71DEC9B-077E-4A0A-B37A-B6F2AEED23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5" t="11975" b="9527"/>
          <a:stretch/>
        </p:blipFill>
        <p:spPr>
          <a:xfrm rot="10800000">
            <a:off x="4441979" y="1050516"/>
            <a:ext cx="621660" cy="114084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39D4152-163E-4D9B-B3C7-0BB04B9A53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42"/>
          <a:stretch/>
        </p:blipFill>
        <p:spPr>
          <a:xfrm>
            <a:off x="3281367" y="1130000"/>
            <a:ext cx="550506" cy="96821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086A669-D4E5-4967-83AD-E380F224B46E}"/>
              </a:ext>
            </a:extLst>
          </p:cNvPr>
          <p:cNvSpPr/>
          <p:nvPr/>
        </p:nvSpPr>
        <p:spPr>
          <a:xfrm>
            <a:off x="5005907" y="1991499"/>
            <a:ext cx="1949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cs typeface="Arial" panose="020B0604020202020204" pitchFamily="34" charset="0"/>
              </a:rPr>
              <a:t>Module </a:t>
            </a:r>
          </a:p>
          <a:p>
            <a:pPr algn="ctr"/>
            <a:r>
              <a:rPr lang="fr-FR" dirty="0">
                <a:cs typeface="Arial" panose="020B0604020202020204" pitchFamily="34" charset="0"/>
              </a:rPr>
              <a:t>Bluetooth HC-05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BC2A0193-FA84-4474-A375-DE078457CE28}"/>
              </a:ext>
            </a:extLst>
          </p:cNvPr>
          <p:cNvSpPr/>
          <p:nvPr/>
        </p:nvSpPr>
        <p:spPr>
          <a:xfrm>
            <a:off x="6199035" y="3528587"/>
            <a:ext cx="4590465" cy="1992931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</a:rPr>
              <a:t>Initialisation du bus UART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</a:rPr>
              <a:t>Fonction pour lecture et écriture 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56B56E6-8E2C-47CF-A070-CD56A283DE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093" y="1092420"/>
            <a:ext cx="2282958" cy="1119185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6F865FDA-9A07-4C83-8754-6D91104703E0}"/>
              </a:ext>
            </a:extLst>
          </p:cNvPr>
          <p:cNvSpPr txBox="1"/>
          <p:nvPr/>
        </p:nvSpPr>
        <p:spPr>
          <a:xfrm>
            <a:off x="8076204" y="3573532"/>
            <a:ext cx="83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UART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BB1850E0-5EAF-43DA-B2F8-FEB5E821A8AD}"/>
              </a:ext>
            </a:extLst>
          </p:cNvPr>
          <p:cNvSpPr/>
          <p:nvPr/>
        </p:nvSpPr>
        <p:spPr>
          <a:xfrm>
            <a:off x="1378019" y="3527906"/>
            <a:ext cx="4590465" cy="1993612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</a:rPr>
              <a:t>Module HC-05 toujours en écoute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</a:rPr>
              <a:t>Ecrit dans l’UART dès qu’il perçoit le message : </a:t>
            </a:r>
            <a:r>
              <a:rPr lang="pt-BR" sz="1600" dirty="0">
                <a:solidFill>
                  <a:schemeClr val="bg1"/>
                </a:solidFill>
              </a:rPr>
              <a:t>PILE &lt;R&gt; &lt;G&gt; &lt;B&gt; &lt;A&gt; &lt;numéro pile&gt; de l’application android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DEDEEE1-87BF-4F0F-BDD7-BF762321502D}"/>
              </a:ext>
            </a:extLst>
          </p:cNvPr>
          <p:cNvSpPr txBox="1"/>
          <p:nvPr/>
        </p:nvSpPr>
        <p:spPr>
          <a:xfrm>
            <a:off x="2972748" y="3573532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29747592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Rouge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532</TotalTime>
  <Words>759</Words>
  <Application>Microsoft Office PowerPoint</Application>
  <PresentationFormat>Grand écran</PresentationFormat>
  <Paragraphs>242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Calisto MT</vt:lpstr>
      <vt:lpstr>Century Gothic</vt:lpstr>
      <vt:lpstr>Trebuchet MS</vt:lpstr>
      <vt:lpstr>Wingdings 2</vt:lpstr>
      <vt:lpstr>Ardoise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stieb</dc:creator>
  <cp:lastModifiedBy>stieb</cp:lastModifiedBy>
  <cp:revision>45</cp:revision>
  <dcterms:created xsi:type="dcterms:W3CDTF">2023-06-22T13:37:09Z</dcterms:created>
  <dcterms:modified xsi:type="dcterms:W3CDTF">2023-06-23T08:10:13Z</dcterms:modified>
</cp:coreProperties>
</file>